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57" r:id="rId2"/>
    <p:sldId id="258" r:id="rId3"/>
    <p:sldId id="259" r:id="rId4"/>
    <p:sldId id="331" r:id="rId5"/>
    <p:sldId id="332" r:id="rId6"/>
    <p:sldId id="333" r:id="rId7"/>
    <p:sldId id="334" r:id="rId8"/>
    <p:sldId id="335" r:id="rId9"/>
    <p:sldId id="336" r:id="rId10"/>
    <p:sldId id="337" r:id="rId11"/>
    <p:sldId id="338" r:id="rId12"/>
    <p:sldId id="339" r:id="rId13"/>
    <p:sldId id="340" r:id="rId14"/>
    <p:sldId id="341" r:id="rId15"/>
    <p:sldId id="342" r:id="rId16"/>
    <p:sldId id="343" r:id="rId17"/>
    <p:sldId id="344" r:id="rId18"/>
    <p:sldId id="345" r:id="rId19"/>
    <p:sldId id="346" r:id="rId20"/>
    <p:sldId id="347" r:id="rId21"/>
    <p:sldId id="348" r:id="rId22"/>
    <p:sldId id="349" r:id="rId23"/>
    <p:sldId id="350" r:id="rId24"/>
    <p:sldId id="351" r:id="rId25"/>
    <p:sldId id="352" r:id="rId26"/>
    <p:sldId id="353" r:id="rId27"/>
    <p:sldId id="354" r:id="rId28"/>
    <p:sldId id="355" r:id="rId29"/>
    <p:sldId id="356" r:id="rId30"/>
    <p:sldId id="357" r:id="rId31"/>
    <p:sldId id="286" r:id="rId32"/>
    <p:sldId id="277" r:id="rId33"/>
    <p:sldId id="278" r:id="rId34"/>
    <p:sldId id="279"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976"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09AE93-FF8F-4C37-8DD9-3590608B9D97}" type="datetimeFigureOut">
              <a:rPr lang="en-IN" smtClean="0"/>
              <a:t>25-01-2026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F1F9EA-E04C-4AD0-91B7-A286F1C2FD2E}" type="slidenum">
              <a:rPr lang="en-IN" smtClean="0"/>
              <a:t>‹#›</a:t>
            </a:fld>
            <a:endParaRPr lang="en-IN"/>
          </a:p>
        </p:txBody>
      </p:sp>
    </p:spTree>
    <p:extLst>
      <p:ext uri="{BB962C8B-B14F-4D97-AF65-F5344CB8AC3E}">
        <p14:creationId xmlns:p14="http://schemas.microsoft.com/office/powerpoint/2010/main" val="6530936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1CD819-CC67-4ED8-BA67-5E3C7A30D019}" type="slidenum">
              <a:rPr lang="en-US" smtClean="0"/>
              <a:t>1</a:t>
            </a:fld>
            <a:endParaRPr lang="en-US"/>
          </a:p>
        </p:txBody>
      </p:sp>
    </p:spTree>
    <p:extLst>
      <p:ext uri="{BB962C8B-B14F-4D97-AF65-F5344CB8AC3E}">
        <p14:creationId xmlns:p14="http://schemas.microsoft.com/office/powerpoint/2010/main" val="1375258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Tree>
    <p:extLst>
      <p:ext uri="{BB962C8B-B14F-4D97-AF65-F5344CB8AC3E}">
        <p14:creationId xmlns:p14="http://schemas.microsoft.com/office/powerpoint/2010/main" val="40322861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228600"/>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pic>
        <p:nvPicPr>
          <p:cNvPr id="5" name="Picture 4">
            <a:extLst>
              <a:ext uri="{FF2B5EF4-FFF2-40B4-BE49-F238E27FC236}">
                <a16:creationId xmlns:a16="http://schemas.microsoft.com/office/drawing/2014/main" id="{27C65C89-E105-C008-6E8B-D688CC41A3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12593" y="-1591"/>
            <a:ext cx="978370" cy="907676"/>
          </a:xfrm>
          <a:prstGeom prst="rect">
            <a:avLst/>
          </a:prstGeom>
        </p:spPr>
      </p:pic>
      <p:pic>
        <p:nvPicPr>
          <p:cNvPr id="14" name="Picture 13">
            <a:extLst>
              <a:ext uri="{FF2B5EF4-FFF2-40B4-BE49-F238E27FC236}">
                <a16:creationId xmlns:a16="http://schemas.microsoft.com/office/drawing/2014/main" id="{8F910849-4E17-3AB3-C054-249712DB0B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83704" y="1"/>
            <a:ext cx="1128889" cy="915991"/>
          </a:xfrm>
          <a:prstGeom prst="rect">
            <a:avLst/>
          </a:prstGeom>
        </p:spPr>
      </p:pic>
      <p:pic>
        <p:nvPicPr>
          <p:cNvPr id="16" name="Picture 15">
            <a:extLst>
              <a:ext uri="{FF2B5EF4-FFF2-40B4-BE49-F238E27FC236}">
                <a16:creationId xmlns:a16="http://schemas.microsoft.com/office/drawing/2014/main" id="{F0E60487-6420-9010-ED7F-BD9A923BEC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3777" y="76200"/>
            <a:ext cx="1429927" cy="762000"/>
          </a:xfrm>
          <a:prstGeom prst="rect">
            <a:avLst/>
          </a:prstGeom>
        </p:spPr>
      </p:pic>
      <p:pic>
        <p:nvPicPr>
          <p:cNvPr id="18" name="Picture 17">
            <a:extLst>
              <a:ext uri="{FF2B5EF4-FFF2-40B4-BE49-F238E27FC236}">
                <a16:creationId xmlns:a16="http://schemas.microsoft.com/office/drawing/2014/main" id="{C41A4925-3356-0BC5-8B21-30794D8FCAC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5778" y="1"/>
            <a:ext cx="2784593" cy="915991"/>
          </a:xfrm>
          <a:prstGeom prst="rect">
            <a:avLst/>
          </a:prstGeom>
        </p:spPr>
      </p:pic>
    </p:spTree>
    <p:extLst>
      <p:ext uri="{BB962C8B-B14F-4D97-AF65-F5344CB8AC3E}">
        <p14:creationId xmlns:p14="http://schemas.microsoft.com/office/powerpoint/2010/main" val="4101908010"/>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03153" rtl="0" eaLnBrk="1" latinLnBrk="0" hangingPunct="1">
        <a:spcBef>
          <a:spcPct val="0"/>
        </a:spcBef>
        <a:buNone/>
        <a:defRPr sz="4346" kern="1200">
          <a:solidFill>
            <a:schemeClr val="tx1"/>
          </a:solidFill>
          <a:latin typeface="+mj-lt"/>
          <a:ea typeface="+mj-ea"/>
          <a:cs typeface="+mj-cs"/>
        </a:defRPr>
      </a:lvl1pPr>
    </p:titleStyle>
    <p:bodyStyle>
      <a:lvl1pPr marL="338682" indent="-338682" algn="l" defTabSz="903153" rtl="0" eaLnBrk="1" latinLnBrk="0" hangingPunct="1">
        <a:spcBef>
          <a:spcPct val="20000"/>
        </a:spcBef>
        <a:buFont typeface="Arial" pitchFamily="34" charset="0"/>
        <a:buChar char="•"/>
        <a:defRPr sz="3161" kern="1200">
          <a:solidFill>
            <a:schemeClr val="tx1"/>
          </a:solidFill>
          <a:latin typeface="+mn-lt"/>
          <a:ea typeface="+mn-ea"/>
          <a:cs typeface="+mn-cs"/>
        </a:defRPr>
      </a:lvl1pPr>
      <a:lvl2pPr marL="733812" indent="-282235" algn="l" defTabSz="903153" rtl="0" eaLnBrk="1" latinLnBrk="0" hangingPunct="1">
        <a:spcBef>
          <a:spcPct val="20000"/>
        </a:spcBef>
        <a:buFont typeface="Arial" pitchFamily="34" charset="0"/>
        <a:buChar char="–"/>
        <a:defRPr sz="2766" kern="1200">
          <a:solidFill>
            <a:schemeClr val="tx1"/>
          </a:solidFill>
          <a:latin typeface="+mn-lt"/>
          <a:ea typeface="+mn-ea"/>
          <a:cs typeface="+mn-cs"/>
        </a:defRPr>
      </a:lvl2pPr>
      <a:lvl3pPr marL="1128941" indent="-225788" algn="l" defTabSz="903153" rtl="0" eaLnBrk="1" latinLnBrk="0" hangingPunct="1">
        <a:spcBef>
          <a:spcPct val="20000"/>
        </a:spcBef>
        <a:buFont typeface="Arial" pitchFamily="34" charset="0"/>
        <a:buChar char="•"/>
        <a:defRPr sz="2370" kern="1200">
          <a:solidFill>
            <a:schemeClr val="tx1"/>
          </a:solidFill>
          <a:latin typeface="+mn-lt"/>
          <a:ea typeface="+mn-ea"/>
          <a:cs typeface="+mn-cs"/>
        </a:defRPr>
      </a:lvl3pPr>
      <a:lvl4pPr marL="1580518"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4pPr>
      <a:lvl5pPr marL="2032094"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5pPr>
      <a:lvl6pPr marL="248367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6pPr>
      <a:lvl7pPr marL="2935247"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7pPr>
      <a:lvl8pPr marL="3386823"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8pPr>
      <a:lvl9pPr marL="383840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9pPr>
    </p:bodyStyle>
    <p:otherStyle>
      <a:defPPr>
        <a:defRPr lang="en-US"/>
      </a:defPPr>
      <a:lvl1pPr marL="0" algn="l" defTabSz="903153" rtl="0" eaLnBrk="1" latinLnBrk="0" hangingPunct="1">
        <a:defRPr sz="1778" kern="1200">
          <a:solidFill>
            <a:schemeClr val="tx1"/>
          </a:solidFill>
          <a:latin typeface="+mn-lt"/>
          <a:ea typeface="+mn-ea"/>
          <a:cs typeface="+mn-cs"/>
        </a:defRPr>
      </a:lvl1pPr>
      <a:lvl2pPr marL="451576" algn="l" defTabSz="903153" rtl="0" eaLnBrk="1" latinLnBrk="0" hangingPunct="1">
        <a:defRPr sz="1778" kern="1200">
          <a:solidFill>
            <a:schemeClr val="tx1"/>
          </a:solidFill>
          <a:latin typeface="+mn-lt"/>
          <a:ea typeface="+mn-ea"/>
          <a:cs typeface="+mn-cs"/>
        </a:defRPr>
      </a:lvl2pPr>
      <a:lvl3pPr marL="903153" algn="l" defTabSz="903153" rtl="0" eaLnBrk="1" latinLnBrk="0" hangingPunct="1">
        <a:defRPr sz="1778" kern="1200">
          <a:solidFill>
            <a:schemeClr val="tx1"/>
          </a:solidFill>
          <a:latin typeface="+mn-lt"/>
          <a:ea typeface="+mn-ea"/>
          <a:cs typeface="+mn-cs"/>
        </a:defRPr>
      </a:lvl3pPr>
      <a:lvl4pPr marL="1354729" algn="l" defTabSz="903153" rtl="0" eaLnBrk="1" latinLnBrk="0" hangingPunct="1">
        <a:defRPr sz="1778" kern="1200">
          <a:solidFill>
            <a:schemeClr val="tx1"/>
          </a:solidFill>
          <a:latin typeface="+mn-lt"/>
          <a:ea typeface="+mn-ea"/>
          <a:cs typeface="+mn-cs"/>
        </a:defRPr>
      </a:lvl4pPr>
      <a:lvl5pPr marL="1806306" algn="l" defTabSz="903153" rtl="0" eaLnBrk="1" latinLnBrk="0" hangingPunct="1">
        <a:defRPr sz="1778" kern="1200">
          <a:solidFill>
            <a:schemeClr val="tx1"/>
          </a:solidFill>
          <a:latin typeface="+mn-lt"/>
          <a:ea typeface="+mn-ea"/>
          <a:cs typeface="+mn-cs"/>
        </a:defRPr>
      </a:lvl5pPr>
      <a:lvl6pPr marL="2257882" algn="l" defTabSz="903153" rtl="0" eaLnBrk="1" latinLnBrk="0" hangingPunct="1">
        <a:defRPr sz="1778" kern="1200">
          <a:solidFill>
            <a:schemeClr val="tx1"/>
          </a:solidFill>
          <a:latin typeface="+mn-lt"/>
          <a:ea typeface="+mn-ea"/>
          <a:cs typeface="+mn-cs"/>
        </a:defRPr>
      </a:lvl6pPr>
      <a:lvl7pPr marL="2709459" algn="l" defTabSz="903153" rtl="0" eaLnBrk="1" latinLnBrk="0" hangingPunct="1">
        <a:defRPr sz="1778" kern="1200">
          <a:solidFill>
            <a:schemeClr val="tx1"/>
          </a:solidFill>
          <a:latin typeface="+mn-lt"/>
          <a:ea typeface="+mn-ea"/>
          <a:cs typeface="+mn-cs"/>
        </a:defRPr>
      </a:lvl7pPr>
      <a:lvl8pPr marL="3161035" algn="l" defTabSz="903153" rtl="0" eaLnBrk="1" latinLnBrk="0" hangingPunct="1">
        <a:defRPr sz="1778" kern="1200">
          <a:solidFill>
            <a:schemeClr val="tx1"/>
          </a:solidFill>
          <a:latin typeface="+mn-lt"/>
          <a:ea typeface="+mn-ea"/>
          <a:cs typeface="+mn-cs"/>
        </a:defRPr>
      </a:lvl8pPr>
      <a:lvl9pPr marL="3612612" algn="l" defTabSz="903153" rtl="0" eaLnBrk="1" latinLnBrk="0" hangingPunct="1">
        <a:defRPr sz="17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5" name="TextBox 4"/>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6" name="TextBox 5"/>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a:t>
            </a:r>
          </a:p>
        </p:txBody>
      </p:sp>
      <p:sp>
        <p:nvSpPr>
          <p:cNvPr id="7" name="Title 5"/>
          <p:cNvSpPr txBox="1">
            <a:spLocks/>
          </p:cNvSpPr>
          <p:nvPr/>
        </p:nvSpPr>
        <p:spPr>
          <a:xfrm>
            <a:off x="0" y="2210740"/>
            <a:ext cx="12192000" cy="917223"/>
          </a:xfrm>
          <a:prstGeom prst="rect">
            <a:avLst/>
          </a:prstGeom>
        </p:spPr>
        <p:txBody>
          <a:bodyPr vert="horz" lIns="108360" tIns="54181" rIns="108360" bIns="54181" rtlCol="0" anchor="ctr">
            <a:noAutofit/>
          </a:bodyPr>
          <a:lstStyle>
            <a:lvl1pPr algn="ctr" defTabSz="1201704" rtl="0" eaLnBrk="1" latinLnBrk="0" hangingPunct="1">
              <a:spcBef>
                <a:spcPct val="0"/>
              </a:spcBef>
              <a:buNone/>
              <a:defRPr sz="5800" kern="1200">
                <a:solidFill>
                  <a:schemeClr val="tx1"/>
                </a:solidFill>
                <a:latin typeface="+mj-lt"/>
                <a:ea typeface="+mj-ea"/>
                <a:cs typeface="+mj-cs"/>
              </a:defRPr>
            </a:lvl1pPr>
          </a:lstStyle>
          <a:p>
            <a:r>
              <a:rPr lang="en-US" sz="3654" b="1" dirty="0">
                <a:solidFill>
                  <a:srgbClr val="002060"/>
                </a:solidFill>
                <a:latin typeface="Cambria" pitchFamily="18" charset="0"/>
              </a:rPr>
              <a:t>Computer Graphics and Visualization - </a:t>
            </a:r>
            <a:r>
              <a:rPr lang="en-US" sz="3654" b="1" dirty="0">
                <a:solidFill>
                  <a:srgbClr val="D60093"/>
                </a:solidFill>
                <a:latin typeface="Cambria" pitchFamily="18" charset="0"/>
              </a:rPr>
              <a:t>(BCG402)</a:t>
            </a:r>
          </a:p>
          <a:p>
            <a:endParaRPr lang="en-US" sz="5729" b="1" dirty="0">
              <a:solidFill>
                <a:srgbClr val="D60093"/>
              </a:solidFill>
              <a:latin typeface="Cambria" pitchFamily="18" charset="0"/>
            </a:endParaRPr>
          </a:p>
        </p:txBody>
      </p:sp>
      <p:sp>
        <p:nvSpPr>
          <p:cNvPr id="8" name="Subtitle 6"/>
          <p:cNvSpPr txBox="1">
            <a:spLocks/>
          </p:cNvSpPr>
          <p:nvPr/>
        </p:nvSpPr>
        <p:spPr>
          <a:xfrm>
            <a:off x="6521217" y="3805296"/>
            <a:ext cx="5670783" cy="2107259"/>
          </a:xfrm>
          <a:prstGeom prst="rect">
            <a:avLst/>
          </a:prstGeom>
        </p:spPr>
        <p:txBody>
          <a:bodyPr vert="horz" lIns="0" tIns="45156" rIns="0" bIns="45156" rtlCol="0">
            <a:noAutofit/>
          </a:bodyPr>
          <a:lstStyle>
            <a:lvl1pPr marL="0" indent="0" algn="l" defTabSz="685800" rtl="0" eaLnBrk="1" latinLnBrk="0" hangingPunct="1">
              <a:lnSpc>
                <a:spcPct val="90000"/>
              </a:lnSpc>
              <a:spcBef>
                <a:spcPts val="0"/>
              </a:spcBef>
              <a:buFont typeface="Wingdings" panose="05000000000000000000" pitchFamily="2" charset="2"/>
              <a:buNone/>
              <a:defRPr sz="1350" kern="1200">
                <a:solidFill>
                  <a:schemeClr val="tx1"/>
                </a:solidFill>
                <a:latin typeface="+mn-lt"/>
                <a:ea typeface="+mn-ea"/>
                <a:cs typeface="+mn-cs"/>
              </a:defRPr>
            </a:lvl1pPr>
            <a:lvl2pPr marL="342900" indent="0" algn="ctr" defTabSz="685800" rtl="0" eaLnBrk="1" latinLnBrk="0" hangingPunct="1">
              <a:lnSpc>
                <a:spcPct val="90000"/>
              </a:lnSpc>
              <a:spcBef>
                <a:spcPts val="450"/>
              </a:spcBef>
              <a:buFont typeface="Wingdings" panose="05000000000000000000" pitchFamily="2" charset="2"/>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450"/>
              </a:spcBef>
              <a:buFont typeface="Wingdings" panose="05000000000000000000" pitchFamily="2" charset="2"/>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9pPr>
          </a:lstStyle>
          <a:p>
            <a:pPr marL="1136781" lvl="8" algn="l">
              <a:lnSpc>
                <a:spcPct val="150000"/>
              </a:lnSpc>
            </a:pPr>
            <a:r>
              <a:rPr lang="en-US" sz="2370" b="1" dirty="0">
                <a:solidFill>
                  <a:srgbClr val="002060"/>
                </a:solidFill>
                <a:latin typeface="Cambria" pitchFamily="18" charset="0"/>
              </a:rPr>
              <a:t> Course Coordinator:</a:t>
            </a:r>
          </a:p>
          <a:p>
            <a:pPr marL="1136781" lvl="8" algn="l">
              <a:lnSpc>
                <a:spcPct val="100000"/>
              </a:lnSpc>
            </a:pPr>
            <a:r>
              <a:rPr lang="en-US" sz="1975" b="1" dirty="0">
                <a:solidFill>
                  <a:srgbClr val="002060"/>
                </a:solidFill>
                <a:latin typeface="Cambria" pitchFamily="18" charset="0"/>
              </a:rPr>
              <a:t>                      </a:t>
            </a:r>
            <a:r>
              <a:rPr lang="en-US" sz="2370" b="1" dirty="0">
                <a:solidFill>
                  <a:srgbClr val="002060"/>
                </a:solidFill>
                <a:latin typeface="Cambria" pitchFamily="18" charset="0"/>
              </a:rPr>
              <a:t>Prof. Yogesh N</a:t>
            </a:r>
          </a:p>
          <a:p>
            <a:pPr marL="1136781" lvl="8" algn="l">
              <a:lnSpc>
                <a:spcPct val="100000"/>
              </a:lnSpc>
            </a:pPr>
            <a:r>
              <a:rPr lang="en-US" sz="1975" dirty="0">
                <a:solidFill>
                  <a:srgbClr val="002060"/>
                </a:solidFill>
                <a:latin typeface="Cambria" pitchFamily="18" charset="0"/>
              </a:rPr>
              <a:t>                      </a:t>
            </a:r>
            <a:r>
              <a:rPr lang="en-US" sz="2074" i="1" dirty="0">
                <a:solidFill>
                  <a:srgbClr val="D60093"/>
                </a:solidFill>
                <a:latin typeface="Cambria" pitchFamily="18" charset="0"/>
              </a:rPr>
              <a:t>Assistant Professor</a:t>
            </a:r>
          </a:p>
          <a:p>
            <a:pPr marL="1136781" lvl="8" algn="l">
              <a:lnSpc>
                <a:spcPct val="100000"/>
              </a:lnSpc>
            </a:pPr>
            <a:r>
              <a:rPr lang="en-US" sz="2074" i="1" dirty="0">
                <a:solidFill>
                  <a:srgbClr val="D60093"/>
                </a:solidFill>
                <a:latin typeface="Cambria" pitchFamily="18" charset="0"/>
              </a:rPr>
              <a:t>                     Dept. of CSD</a:t>
            </a:r>
          </a:p>
          <a:p>
            <a:pPr marL="1136781" lvl="8" algn="l">
              <a:lnSpc>
                <a:spcPct val="100000"/>
              </a:lnSpc>
            </a:pPr>
            <a:r>
              <a:rPr lang="en-US" sz="2074" i="1" dirty="0">
                <a:solidFill>
                  <a:srgbClr val="D60093"/>
                </a:solidFill>
                <a:latin typeface="Cambria" pitchFamily="18" charset="0"/>
              </a:rPr>
              <a:t>                     ATMECE, Mysuru</a:t>
            </a:r>
          </a:p>
          <a:p>
            <a:pPr marL="1136781" lvl="8" algn="l">
              <a:lnSpc>
                <a:spcPct val="100000"/>
              </a:lnSpc>
            </a:pPr>
            <a:r>
              <a:rPr lang="en-US" sz="2074" i="1" dirty="0">
                <a:solidFill>
                  <a:srgbClr val="D60093"/>
                </a:solidFill>
                <a:latin typeface="Cambria" pitchFamily="18" charset="0"/>
              </a:rPr>
              <a:t>                                          </a:t>
            </a:r>
            <a:endParaRPr lang="en-US" sz="2074" b="1" i="1" dirty="0">
              <a:solidFill>
                <a:srgbClr val="D60093"/>
              </a:solidFill>
              <a:latin typeface="+mj-lt"/>
            </a:endParaRPr>
          </a:p>
        </p:txBody>
      </p:sp>
      <p:pic>
        <p:nvPicPr>
          <p:cNvPr id="9" name="Picture 2" descr="My First Motion Graphic! by Jason Tang on Dribbble"/>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30964" y="2858024"/>
            <a:ext cx="4518691" cy="3389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43002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10</a:t>
            </a:r>
          </a:p>
        </p:txBody>
      </p:sp>
      <p:sp>
        <p:nvSpPr>
          <p:cNvPr id="7" name="Rectangle 6"/>
          <p:cNvSpPr/>
          <p:nvPr/>
        </p:nvSpPr>
        <p:spPr>
          <a:xfrm>
            <a:off x="752593" y="1704917"/>
            <a:ext cx="11138370" cy="2401417"/>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We can rotate an object about any axis in space, but the easiest rotation axes to handle are those that are parallel to the Cartesian-coordinate axes. Also, we can use combinations of coordinate-axis rotations (along with appropriate translations) to specify a rotation about any other line in space. Therefore, we first consider the operations involved in coordinate-axis rotations, then we discuss the calculations needed for other rotation axes.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By convention, positive rotation angles produce counterclockwise rotations about a coordinate axis, assuming that we are looking in the negative direction along that coordinate axis (Figure 3).</a:t>
            </a:r>
          </a:p>
        </p:txBody>
      </p:sp>
      <p:sp>
        <p:nvSpPr>
          <p:cNvPr id="9" name="Rounded Rectangle 7">
            <a:extLst>
              <a:ext uri="{FF2B5EF4-FFF2-40B4-BE49-F238E27FC236}">
                <a16:creationId xmlns:a16="http://schemas.microsoft.com/office/drawing/2014/main" id="{61349526-DE30-4CFD-B1D8-DD2896362F6D}"/>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Rotation</a:t>
            </a:r>
          </a:p>
        </p:txBody>
      </p:sp>
      <p:pic>
        <p:nvPicPr>
          <p:cNvPr id="6" name="Picture 5">
            <a:extLst>
              <a:ext uri="{FF2B5EF4-FFF2-40B4-BE49-F238E27FC236}">
                <a16:creationId xmlns:a16="http://schemas.microsoft.com/office/drawing/2014/main" id="{40500539-B666-46E7-ACE7-E65D3CBBA96F}"/>
              </a:ext>
            </a:extLst>
          </p:cNvPr>
          <p:cNvPicPr>
            <a:picLocks noChangeAspect="1"/>
          </p:cNvPicPr>
          <p:nvPr/>
        </p:nvPicPr>
        <p:blipFill>
          <a:blip r:embed="rId2"/>
          <a:stretch>
            <a:fillRect/>
          </a:stretch>
        </p:blipFill>
        <p:spPr>
          <a:xfrm>
            <a:off x="1279407" y="4181593"/>
            <a:ext cx="2558815" cy="2130271"/>
          </a:xfrm>
          <a:prstGeom prst="rect">
            <a:avLst/>
          </a:prstGeom>
        </p:spPr>
      </p:pic>
      <p:pic>
        <p:nvPicPr>
          <p:cNvPr id="13" name="Picture 12">
            <a:extLst>
              <a:ext uri="{FF2B5EF4-FFF2-40B4-BE49-F238E27FC236}">
                <a16:creationId xmlns:a16="http://schemas.microsoft.com/office/drawing/2014/main" id="{A904D363-3B07-4F84-88D5-A363D92A37A6}"/>
              </a:ext>
            </a:extLst>
          </p:cNvPr>
          <p:cNvPicPr>
            <a:picLocks noChangeAspect="1"/>
          </p:cNvPicPr>
          <p:nvPr/>
        </p:nvPicPr>
        <p:blipFill>
          <a:blip r:embed="rId3"/>
          <a:stretch>
            <a:fillRect/>
          </a:stretch>
        </p:blipFill>
        <p:spPr>
          <a:xfrm>
            <a:off x="4076101" y="4181592"/>
            <a:ext cx="2408296" cy="2235928"/>
          </a:xfrm>
          <a:prstGeom prst="rect">
            <a:avLst/>
          </a:prstGeom>
        </p:spPr>
      </p:pic>
      <p:pic>
        <p:nvPicPr>
          <p:cNvPr id="15" name="Picture 14">
            <a:extLst>
              <a:ext uri="{FF2B5EF4-FFF2-40B4-BE49-F238E27FC236}">
                <a16:creationId xmlns:a16="http://schemas.microsoft.com/office/drawing/2014/main" id="{24B2396D-BDBD-4054-9D75-25AF172AFB86}"/>
              </a:ext>
            </a:extLst>
          </p:cNvPr>
          <p:cNvPicPr>
            <a:picLocks noChangeAspect="1"/>
          </p:cNvPicPr>
          <p:nvPr/>
        </p:nvPicPr>
        <p:blipFill>
          <a:blip r:embed="rId4"/>
          <a:stretch>
            <a:fillRect/>
          </a:stretch>
        </p:blipFill>
        <p:spPr>
          <a:xfrm>
            <a:off x="6999111" y="4181593"/>
            <a:ext cx="2088444" cy="2205531"/>
          </a:xfrm>
          <a:prstGeom prst="rect">
            <a:avLst/>
          </a:prstGeom>
        </p:spPr>
      </p:pic>
      <p:pic>
        <p:nvPicPr>
          <p:cNvPr id="17" name="Picture 16">
            <a:extLst>
              <a:ext uri="{FF2B5EF4-FFF2-40B4-BE49-F238E27FC236}">
                <a16:creationId xmlns:a16="http://schemas.microsoft.com/office/drawing/2014/main" id="{7F53EC46-3A44-4C9C-B454-ABBF15315A1F}"/>
              </a:ext>
            </a:extLst>
          </p:cNvPr>
          <p:cNvPicPr>
            <a:picLocks noChangeAspect="1"/>
          </p:cNvPicPr>
          <p:nvPr/>
        </p:nvPicPr>
        <p:blipFill>
          <a:blip r:embed="rId5"/>
          <a:stretch>
            <a:fillRect/>
          </a:stretch>
        </p:blipFill>
        <p:spPr>
          <a:xfrm>
            <a:off x="9256889" y="5457964"/>
            <a:ext cx="2888074" cy="959556"/>
          </a:xfrm>
          <a:prstGeom prst="rect">
            <a:avLst/>
          </a:prstGeom>
        </p:spPr>
      </p:pic>
    </p:spTree>
    <p:extLst>
      <p:ext uri="{BB962C8B-B14F-4D97-AF65-F5344CB8AC3E}">
        <p14:creationId xmlns:p14="http://schemas.microsoft.com/office/powerpoint/2010/main" val="215620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11</a:t>
            </a:r>
          </a:p>
        </p:txBody>
      </p:sp>
      <p:sp>
        <p:nvSpPr>
          <p:cNvPr id="7" name="Rectangle 6"/>
          <p:cNvSpPr/>
          <p:nvPr/>
        </p:nvSpPr>
        <p:spPr>
          <a:xfrm>
            <a:off x="752593" y="1704916"/>
            <a:ext cx="11063111" cy="2978973"/>
          </a:xfrm>
          <a:prstGeom prst="rect">
            <a:avLst/>
          </a:prstGeom>
        </p:spPr>
        <p:txBody>
          <a:bodyPr wrap="square">
            <a:spAutoFit/>
          </a:bodyPr>
          <a:lstStyle/>
          <a:p>
            <a:pPr algn="just"/>
            <a:r>
              <a:rPr lang="en-US" sz="1877" b="1" dirty="0">
                <a:solidFill>
                  <a:srgbClr val="002060"/>
                </a:solidFill>
                <a:latin typeface="Cambria" pitchFamily="18" charset="0"/>
              </a:rPr>
              <a:t>Three-Dimensional Coordinate-Axis Rotations</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The two-dimensional z-axis rotation equations are easily extended to three dimensions, as follows</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Parameter θ specifies the rotation angle about the z axis, and z-coordinate values are unchanged by this transformation. In homogeneous-coordinate form, the three-dimensional z-axis rotation equations are</a:t>
            </a:r>
          </a:p>
        </p:txBody>
      </p:sp>
      <p:sp>
        <p:nvSpPr>
          <p:cNvPr id="9" name="Rounded Rectangle 7">
            <a:extLst>
              <a:ext uri="{FF2B5EF4-FFF2-40B4-BE49-F238E27FC236}">
                <a16:creationId xmlns:a16="http://schemas.microsoft.com/office/drawing/2014/main" id="{2996FC2A-2500-471E-8DDC-D702A5D4829A}"/>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Rotation</a:t>
            </a:r>
          </a:p>
        </p:txBody>
      </p:sp>
      <p:pic>
        <p:nvPicPr>
          <p:cNvPr id="8" name="Picture 7">
            <a:extLst>
              <a:ext uri="{FF2B5EF4-FFF2-40B4-BE49-F238E27FC236}">
                <a16:creationId xmlns:a16="http://schemas.microsoft.com/office/drawing/2014/main" id="{B14350FF-5E5A-48C5-BC3A-8323F4AB4894}"/>
              </a:ext>
            </a:extLst>
          </p:cNvPr>
          <p:cNvPicPr>
            <a:picLocks noChangeAspect="1"/>
          </p:cNvPicPr>
          <p:nvPr/>
        </p:nvPicPr>
        <p:blipFill>
          <a:blip r:embed="rId2"/>
          <a:stretch>
            <a:fillRect/>
          </a:stretch>
        </p:blipFill>
        <p:spPr>
          <a:xfrm>
            <a:off x="4289778" y="2691106"/>
            <a:ext cx="3236148" cy="1189450"/>
          </a:xfrm>
          <a:prstGeom prst="rect">
            <a:avLst/>
          </a:prstGeom>
        </p:spPr>
      </p:pic>
      <p:pic>
        <p:nvPicPr>
          <p:cNvPr id="13" name="Picture 12">
            <a:extLst>
              <a:ext uri="{FF2B5EF4-FFF2-40B4-BE49-F238E27FC236}">
                <a16:creationId xmlns:a16="http://schemas.microsoft.com/office/drawing/2014/main" id="{EA01B037-54DA-436E-A04A-7B6301DB46A0}"/>
              </a:ext>
            </a:extLst>
          </p:cNvPr>
          <p:cNvPicPr>
            <a:picLocks noChangeAspect="1"/>
          </p:cNvPicPr>
          <p:nvPr/>
        </p:nvPicPr>
        <p:blipFill>
          <a:blip r:embed="rId3"/>
          <a:stretch>
            <a:fillRect/>
          </a:stretch>
        </p:blipFill>
        <p:spPr>
          <a:xfrm>
            <a:off x="1526687" y="4802407"/>
            <a:ext cx="4666074" cy="1466197"/>
          </a:xfrm>
          <a:prstGeom prst="rect">
            <a:avLst/>
          </a:prstGeom>
        </p:spPr>
      </p:pic>
      <p:sp>
        <p:nvSpPr>
          <p:cNvPr id="17" name="TextBox 16">
            <a:extLst>
              <a:ext uri="{FF2B5EF4-FFF2-40B4-BE49-F238E27FC236}">
                <a16:creationId xmlns:a16="http://schemas.microsoft.com/office/drawing/2014/main" id="{E8DA48DF-6F21-4854-B9F2-3B462B3E797F}"/>
              </a:ext>
            </a:extLst>
          </p:cNvPr>
          <p:cNvSpPr txBox="1"/>
          <p:nvPr/>
        </p:nvSpPr>
        <p:spPr>
          <a:xfrm>
            <a:off x="7224889" y="4930511"/>
            <a:ext cx="4139259" cy="379971"/>
          </a:xfrm>
          <a:prstGeom prst="rect">
            <a:avLst/>
          </a:prstGeom>
          <a:noFill/>
        </p:spPr>
        <p:txBody>
          <a:bodyPr wrap="square">
            <a:spAutoFit/>
          </a:bodyPr>
          <a:lstStyle/>
          <a:p>
            <a:r>
              <a:rPr lang="en-US" sz="1877" dirty="0">
                <a:solidFill>
                  <a:srgbClr val="002060"/>
                </a:solidFill>
                <a:latin typeface="Cambria" pitchFamily="18" charset="0"/>
              </a:rPr>
              <a:t>which we can write more compactly as</a:t>
            </a:r>
            <a:endParaRPr lang="en-IN" sz="1877" dirty="0">
              <a:solidFill>
                <a:srgbClr val="002060"/>
              </a:solidFill>
              <a:latin typeface="Cambria" pitchFamily="18" charset="0"/>
            </a:endParaRPr>
          </a:p>
        </p:txBody>
      </p:sp>
      <p:pic>
        <p:nvPicPr>
          <p:cNvPr id="19" name="Picture 18">
            <a:extLst>
              <a:ext uri="{FF2B5EF4-FFF2-40B4-BE49-F238E27FC236}">
                <a16:creationId xmlns:a16="http://schemas.microsoft.com/office/drawing/2014/main" id="{C245457A-0D33-4382-95DD-274BBCF8585F}"/>
              </a:ext>
            </a:extLst>
          </p:cNvPr>
          <p:cNvPicPr>
            <a:picLocks noChangeAspect="1"/>
          </p:cNvPicPr>
          <p:nvPr/>
        </p:nvPicPr>
        <p:blipFill>
          <a:blip r:embed="rId4"/>
          <a:stretch>
            <a:fillRect/>
          </a:stretch>
        </p:blipFill>
        <p:spPr>
          <a:xfrm>
            <a:off x="8426350" y="5393641"/>
            <a:ext cx="2034688" cy="594174"/>
          </a:xfrm>
          <a:prstGeom prst="rect">
            <a:avLst/>
          </a:prstGeom>
        </p:spPr>
      </p:pic>
    </p:spTree>
    <p:extLst>
      <p:ext uri="{BB962C8B-B14F-4D97-AF65-F5344CB8AC3E}">
        <p14:creationId xmlns:p14="http://schemas.microsoft.com/office/powerpoint/2010/main" val="27079204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12</a:t>
            </a:r>
          </a:p>
        </p:txBody>
      </p:sp>
      <p:sp>
        <p:nvSpPr>
          <p:cNvPr id="9" name="Rectangle 8"/>
          <p:cNvSpPr/>
          <p:nvPr/>
        </p:nvSpPr>
        <p:spPr>
          <a:xfrm>
            <a:off x="752593" y="1704917"/>
            <a:ext cx="11063111" cy="379971"/>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Figure below illustrates rotation of an object about the z axis.</a:t>
            </a:r>
          </a:p>
        </p:txBody>
      </p:sp>
      <p:sp>
        <p:nvSpPr>
          <p:cNvPr id="10" name="Rounded Rectangle 7">
            <a:extLst>
              <a:ext uri="{FF2B5EF4-FFF2-40B4-BE49-F238E27FC236}">
                <a16:creationId xmlns:a16="http://schemas.microsoft.com/office/drawing/2014/main" id="{5C9FDEA4-8720-4BF1-B8A8-7AAC45072F00}"/>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Rotation</a:t>
            </a:r>
          </a:p>
        </p:txBody>
      </p:sp>
      <p:pic>
        <p:nvPicPr>
          <p:cNvPr id="12" name="Picture 11">
            <a:extLst>
              <a:ext uri="{FF2B5EF4-FFF2-40B4-BE49-F238E27FC236}">
                <a16:creationId xmlns:a16="http://schemas.microsoft.com/office/drawing/2014/main" id="{15110495-1AD3-4A1A-A24F-72B53D464012}"/>
              </a:ext>
            </a:extLst>
          </p:cNvPr>
          <p:cNvPicPr>
            <a:picLocks noChangeAspect="1"/>
          </p:cNvPicPr>
          <p:nvPr/>
        </p:nvPicPr>
        <p:blipFill>
          <a:blip r:embed="rId2"/>
          <a:stretch>
            <a:fillRect/>
          </a:stretch>
        </p:blipFill>
        <p:spPr>
          <a:xfrm>
            <a:off x="752593" y="2224852"/>
            <a:ext cx="6203513" cy="2775185"/>
          </a:xfrm>
          <a:prstGeom prst="rect">
            <a:avLst/>
          </a:prstGeom>
        </p:spPr>
      </p:pic>
      <p:sp>
        <p:nvSpPr>
          <p:cNvPr id="14" name="TextBox 13">
            <a:extLst>
              <a:ext uri="{FF2B5EF4-FFF2-40B4-BE49-F238E27FC236}">
                <a16:creationId xmlns:a16="http://schemas.microsoft.com/office/drawing/2014/main" id="{9E2B3FC7-4BAB-48BB-8684-D68FDE36EC20}"/>
              </a:ext>
            </a:extLst>
          </p:cNvPr>
          <p:cNvSpPr txBox="1"/>
          <p:nvPr/>
        </p:nvSpPr>
        <p:spPr>
          <a:xfrm>
            <a:off x="7601185" y="2450630"/>
            <a:ext cx="4590816" cy="2690196"/>
          </a:xfrm>
          <a:prstGeom prst="rect">
            <a:avLst/>
          </a:prstGeom>
          <a:noFill/>
        </p:spPr>
        <p:txBody>
          <a:bodyPr wrap="square">
            <a:spAutoFit/>
          </a:bodyPr>
          <a:lstStyle/>
          <a:p>
            <a:pPr algn="just"/>
            <a:r>
              <a:rPr lang="en-US" sz="1877" dirty="0">
                <a:solidFill>
                  <a:srgbClr val="002060"/>
                </a:solidFill>
                <a:latin typeface="Cambria" pitchFamily="18" charset="0"/>
              </a:rPr>
              <a:t>Transformation equations for rotations about the other two coordinate axes can be obtained with a cyclic permutation of the coordinate parameters x, y, and z in two-dimensional z-axis rotation equations</a:t>
            </a:r>
          </a:p>
          <a:p>
            <a:pPr algn="just"/>
            <a:endParaRPr lang="en-US" sz="1877" dirty="0">
              <a:solidFill>
                <a:srgbClr val="002060"/>
              </a:solidFill>
              <a:latin typeface="Cambria" pitchFamily="18" charset="0"/>
            </a:endParaRPr>
          </a:p>
          <a:p>
            <a:pPr algn="just"/>
            <a:endParaRPr lang="en-US" sz="1877" dirty="0">
              <a:solidFill>
                <a:srgbClr val="002060"/>
              </a:solidFill>
              <a:latin typeface="Cambria" pitchFamily="18" charset="0"/>
            </a:endParaRPr>
          </a:p>
          <a:p>
            <a:pPr algn="just"/>
            <a:endParaRPr lang="en-US" sz="1877" dirty="0">
              <a:solidFill>
                <a:srgbClr val="002060"/>
              </a:solidFill>
              <a:latin typeface="Cambria" pitchFamily="18" charset="0"/>
            </a:endParaRPr>
          </a:p>
          <a:p>
            <a:pPr algn="just"/>
            <a:endParaRPr lang="en-IN" sz="1877" dirty="0">
              <a:solidFill>
                <a:srgbClr val="002060"/>
              </a:solidFill>
              <a:latin typeface="Cambria" pitchFamily="18" charset="0"/>
            </a:endParaRPr>
          </a:p>
        </p:txBody>
      </p:sp>
      <p:pic>
        <p:nvPicPr>
          <p:cNvPr id="16" name="Picture 15">
            <a:extLst>
              <a:ext uri="{FF2B5EF4-FFF2-40B4-BE49-F238E27FC236}">
                <a16:creationId xmlns:a16="http://schemas.microsoft.com/office/drawing/2014/main" id="{17984907-153A-47BA-AD61-C5AB6B33B9E3}"/>
              </a:ext>
            </a:extLst>
          </p:cNvPr>
          <p:cNvPicPr>
            <a:picLocks noChangeAspect="1"/>
          </p:cNvPicPr>
          <p:nvPr/>
        </p:nvPicPr>
        <p:blipFill>
          <a:blip r:embed="rId3"/>
          <a:stretch>
            <a:fillRect/>
          </a:stretch>
        </p:blipFill>
        <p:spPr>
          <a:xfrm>
            <a:off x="8429038" y="4633909"/>
            <a:ext cx="2408296" cy="506917"/>
          </a:xfrm>
          <a:prstGeom prst="rect">
            <a:avLst/>
          </a:prstGeom>
        </p:spPr>
      </p:pic>
    </p:spTree>
    <p:extLst>
      <p:ext uri="{BB962C8B-B14F-4D97-AF65-F5344CB8AC3E}">
        <p14:creationId xmlns:p14="http://schemas.microsoft.com/office/powerpoint/2010/main" val="33775039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13</a:t>
            </a:r>
          </a:p>
        </p:txBody>
      </p:sp>
      <p:sp>
        <p:nvSpPr>
          <p:cNvPr id="9" name="Rectangle 8"/>
          <p:cNvSpPr/>
          <p:nvPr/>
        </p:nvSpPr>
        <p:spPr>
          <a:xfrm>
            <a:off x="752593" y="1704916"/>
            <a:ext cx="11063111" cy="668749"/>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Thus, to obtain the x-axis and y-axis rotation transformations, we cyclically replace x with y, y with z, and z with x, as illustrated in Figure below.</a:t>
            </a:r>
          </a:p>
        </p:txBody>
      </p:sp>
      <p:sp>
        <p:nvSpPr>
          <p:cNvPr id="10" name="Rounded Rectangle 7">
            <a:extLst>
              <a:ext uri="{FF2B5EF4-FFF2-40B4-BE49-F238E27FC236}">
                <a16:creationId xmlns:a16="http://schemas.microsoft.com/office/drawing/2014/main" id="{5C9FDEA4-8720-4BF1-B8A8-7AAC45072F00}"/>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Rotation</a:t>
            </a:r>
          </a:p>
        </p:txBody>
      </p:sp>
      <p:pic>
        <p:nvPicPr>
          <p:cNvPr id="6" name="Picture 5">
            <a:extLst>
              <a:ext uri="{FF2B5EF4-FFF2-40B4-BE49-F238E27FC236}">
                <a16:creationId xmlns:a16="http://schemas.microsoft.com/office/drawing/2014/main" id="{90401697-415A-4926-9D2D-6C43D3444017}"/>
              </a:ext>
            </a:extLst>
          </p:cNvPr>
          <p:cNvPicPr>
            <a:picLocks noChangeAspect="1"/>
          </p:cNvPicPr>
          <p:nvPr/>
        </p:nvPicPr>
        <p:blipFill>
          <a:blip r:embed="rId2"/>
          <a:stretch>
            <a:fillRect/>
          </a:stretch>
        </p:blipFill>
        <p:spPr>
          <a:xfrm>
            <a:off x="2083741" y="2671384"/>
            <a:ext cx="8175037" cy="2975603"/>
          </a:xfrm>
          <a:prstGeom prst="rect">
            <a:avLst/>
          </a:prstGeom>
        </p:spPr>
      </p:pic>
    </p:spTree>
    <p:extLst>
      <p:ext uri="{BB962C8B-B14F-4D97-AF65-F5344CB8AC3E}">
        <p14:creationId xmlns:p14="http://schemas.microsoft.com/office/powerpoint/2010/main" val="6101026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14</a:t>
            </a:r>
          </a:p>
        </p:txBody>
      </p:sp>
      <p:sp>
        <p:nvSpPr>
          <p:cNvPr id="9" name="Rectangle 8"/>
          <p:cNvSpPr/>
          <p:nvPr/>
        </p:nvSpPr>
        <p:spPr>
          <a:xfrm>
            <a:off x="827852" y="1966070"/>
            <a:ext cx="6020741" cy="2690196"/>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The equations for an x-axis rotation are</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Rotation of an object around the x axis is demonstrated in Figure below</a:t>
            </a:r>
          </a:p>
        </p:txBody>
      </p:sp>
      <p:sp>
        <p:nvSpPr>
          <p:cNvPr id="10" name="Rounded Rectangle 7">
            <a:extLst>
              <a:ext uri="{FF2B5EF4-FFF2-40B4-BE49-F238E27FC236}">
                <a16:creationId xmlns:a16="http://schemas.microsoft.com/office/drawing/2014/main" id="{5C9FDEA4-8720-4BF1-B8A8-7AAC45072F00}"/>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Rotation</a:t>
            </a:r>
          </a:p>
        </p:txBody>
      </p:sp>
      <p:pic>
        <p:nvPicPr>
          <p:cNvPr id="7" name="Picture 6">
            <a:extLst>
              <a:ext uri="{FF2B5EF4-FFF2-40B4-BE49-F238E27FC236}">
                <a16:creationId xmlns:a16="http://schemas.microsoft.com/office/drawing/2014/main" id="{BFD8D06F-36A6-482D-8690-936950418C55}"/>
              </a:ext>
            </a:extLst>
          </p:cNvPr>
          <p:cNvPicPr>
            <a:picLocks noChangeAspect="1"/>
          </p:cNvPicPr>
          <p:nvPr/>
        </p:nvPicPr>
        <p:blipFill>
          <a:blip r:embed="rId2"/>
          <a:stretch>
            <a:fillRect/>
          </a:stretch>
        </p:blipFill>
        <p:spPr>
          <a:xfrm>
            <a:off x="2408296" y="2676408"/>
            <a:ext cx="2859852" cy="1094512"/>
          </a:xfrm>
          <a:prstGeom prst="rect">
            <a:avLst/>
          </a:prstGeom>
        </p:spPr>
      </p:pic>
      <p:pic>
        <p:nvPicPr>
          <p:cNvPr id="13" name="Picture 12">
            <a:extLst>
              <a:ext uri="{FF2B5EF4-FFF2-40B4-BE49-F238E27FC236}">
                <a16:creationId xmlns:a16="http://schemas.microsoft.com/office/drawing/2014/main" id="{5C1F2AC2-740D-4FA1-8DAF-C02AA6EB47CB}"/>
              </a:ext>
            </a:extLst>
          </p:cNvPr>
          <p:cNvPicPr>
            <a:picLocks noChangeAspect="1"/>
          </p:cNvPicPr>
          <p:nvPr/>
        </p:nvPicPr>
        <p:blipFill>
          <a:blip r:embed="rId3"/>
          <a:stretch>
            <a:fillRect/>
          </a:stretch>
        </p:blipFill>
        <p:spPr>
          <a:xfrm>
            <a:off x="7149630" y="2021141"/>
            <a:ext cx="4562593" cy="3499556"/>
          </a:xfrm>
          <a:prstGeom prst="rect">
            <a:avLst/>
          </a:prstGeom>
        </p:spPr>
      </p:pic>
    </p:spTree>
    <p:extLst>
      <p:ext uri="{BB962C8B-B14F-4D97-AF65-F5344CB8AC3E}">
        <p14:creationId xmlns:p14="http://schemas.microsoft.com/office/powerpoint/2010/main" val="21462961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15</a:t>
            </a:r>
          </a:p>
        </p:txBody>
      </p:sp>
      <p:sp>
        <p:nvSpPr>
          <p:cNvPr id="9" name="Rectangle 8"/>
          <p:cNvSpPr/>
          <p:nvPr/>
        </p:nvSpPr>
        <p:spPr>
          <a:xfrm>
            <a:off x="752593" y="1955212"/>
            <a:ext cx="5343407" cy="2978973"/>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The equations for an y-axis rotation are</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Rotation of an object around the y axis is demonstrated in Figure below</a:t>
            </a:r>
          </a:p>
          <a:p>
            <a:pPr marL="338682" indent="-338682" algn="just">
              <a:buFont typeface="Wingdings" pitchFamily="2" charset="2"/>
              <a:buChar char="ü"/>
            </a:pPr>
            <a:endParaRPr lang="en-US" sz="1877" dirty="0">
              <a:solidFill>
                <a:srgbClr val="002060"/>
              </a:solidFill>
              <a:latin typeface="Cambria" pitchFamily="18" charset="0"/>
            </a:endParaRPr>
          </a:p>
        </p:txBody>
      </p:sp>
      <p:sp>
        <p:nvSpPr>
          <p:cNvPr id="10" name="Rounded Rectangle 7">
            <a:extLst>
              <a:ext uri="{FF2B5EF4-FFF2-40B4-BE49-F238E27FC236}">
                <a16:creationId xmlns:a16="http://schemas.microsoft.com/office/drawing/2014/main" id="{5C9FDEA4-8720-4BF1-B8A8-7AAC45072F00}"/>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Rotation</a:t>
            </a:r>
          </a:p>
        </p:txBody>
      </p:sp>
      <p:pic>
        <p:nvPicPr>
          <p:cNvPr id="11" name="Picture 10">
            <a:extLst>
              <a:ext uri="{FF2B5EF4-FFF2-40B4-BE49-F238E27FC236}">
                <a16:creationId xmlns:a16="http://schemas.microsoft.com/office/drawing/2014/main" id="{713FB649-95B4-4904-BA40-87C0E882AA92}"/>
              </a:ext>
            </a:extLst>
          </p:cNvPr>
          <p:cNvPicPr>
            <a:picLocks noChangeAspect="1"/>
          </p:cNvPicPr>
          <p:nvPr/>
        </p:nvPicPr>
        <p:blipFill>
          <a:blip r:embed="rId2"/>
          <a:stretch>
            <a:fillRect/>
          </a:stretch>
        </p:blipFill>
        <p:spPr>
          <a:xfrm>
            <a:off x="2107260" y="2546351"/>
            <a:ext cx="2875408" cy="1119524"/>
          </a:xfrm>
          <a:prstGeom prst="rect">
            <a:avLst/>
          </a:prstGeom>
        </p:spPr>
      </p:pic>
      <p:pic>
        <p:nvPicPr>
          <p:cNvPr id="6" name="Picture 5">
            <a:extLst>
              <a:ext uri="{FF2B5EF4-FFF2-40B4-BE49-F238E27FC236}">
                <a16:creationId xmlns:a16="http://schemas.microsoft.com/office/drawing/2014/main" id="{121B9213-A95A-46EF-B1EC-2098138B58A1}"/>
              </a:ext>
            </a:extLst>
          </p:cNvPr>
          <p:cNvPicPr>
            <a:picLocks noChangeAspect="1"/>
          </p:cNvPicPr>
          <p:nvPr/>
        </p:nvPicPr>
        <p:blipFill>
          <a:blip r:embed="rId3"/>
          <a:stretch>
            <a:fillRect/>
          </a:stretch>
        </p:blipFill>
        <p:spPr>
          <a:xfrm>
            <a:off x="7074371" y="1773296"/>
            <a:ext cx="4440296" cy="3891728"/>
          </a:xfrm>
          <a:prstGeom prst="rect">
            <a:avLst/>
          </a:prstGeom>
        </p:spPr>
      </p:pic>
    </p:spTree>
    <p:extLst>
      <p:ext uri="{BB962C8B-B14F-4D97-AF65-F5344CB8AC3E}">
        <p14:creationId xmlns:p14="http://schemas.microsoft.com/office/powerpoint/2010/main" val="39624980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16</a:t>
            </a:r>
          </a:p>
        </p:txBody>
      </p:sp>
      <p:sp>
        <p:nvSpPr>
          <p:cNvPr id="9" name="Rectangle 8"/>
          <p:cNvSpPr/>
          <p:nvPr/>
        </p:nvSpPr>
        <p:spPr>
          <a:xfrm>
            <a:off x="752592" y="1955213"/>
            <a:ext cx="11213630" cy="2401417"/>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An inverse three-dimensional rotation matrix is obtained in the same way as the inverse rotations in two dimensions. We just replace the angle θ with −θ.</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Negative values for rotation angles generate rotations in a clockwise direction, and the identity matrix is produced when we multiply any rotation matrix by its inverse. Because only the sine function is affected by the change in sign of the rotation angle, the inverse matrix can also be obtained by interchanging rows and columns. That is, we can calculate the inverse of any rotation matrix R by forming its transpose</a:t>
            </a:r>
          </a:p>
          <a:p>
            <a:pPr algn="just"/>
            <a:endParaRPr lang="en-US" sz="1877" dirty="0">
              <a:solidFill>
                <a:srgbClr val="002060"/>
              </a:solidFill>
              <a:latin typeface="Cambria" pitchFamily="18" charset="0"/>
            </a:endParaRPr>
          </a:p>
        </p:txBody>
      </p:sp>
      <p:sp>
        <p:nvSpPr>
          <p:cNvPr id="10" name="Rounded Rectangle 7">
            <a:extLst>
              <a:ext uri="{FF2B5EF4-FFF2-40B4-BE49-F238E27FC236}">
                <a16:creationId xmlns:a16="http://schemas.microsoft.com/office/drawing/2014/main" id="{5C9FDEA4-8720-4BF1-B8A8-7AAC45072F00}"/>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Rotation</a:t>
            </a:r>
          </a:p>
        </p:txBody>
      </p:sp>
      <p:pic>
        <p:nvPicPr>
          <p:cNvPr id="7" name="Picture 6">
            <a:extLst>
              <a:ext uri="{FF2B5EF4-FFF2-40B4-BE49-F238E27FC236}">
                <a16:creationId xmlns:a16="http://schemas.microsoft.com/office/drawing/2014/main" id="{4499682E-CCB9-4A2C-94C9-3E68A7378144}"/>
              </a:ext>
            </a:extLst>
          </p:cNvPr>
          <p:cNvPicPr>
            <a:picLocks noChangeAspect="1"/>
          </p:cNvPicPr>
          <p:nvPr/>
        </p:nvPicPr>
        <p:blipFill>
          <a:blip r:embed="rId2"/>
          <a:stretch>
            <a:fillRect/>
          </a:stretch>
        </p:blipFill>
        <p:spPr>
          <a:xfrm>
            <a:off x="5644445" y="4114461"/>
            <a:ext cx="1580444" cy="484338"/>
          </a:xfrm>
          <a:prstGeom prst="rect">
            <a:avLst/>
          </a:prstGeom>
        </p:spPr>
      </p:pic>
    </p:spTree>
    <p:extLst>
      <p:ext uri="{BB962C8B-B14F-4D97-AF65-F5344CB8AC3E}">
        <p14:creationId xmlns:p14="http://schemas.microsoft.com/office/powerpoint/2010/main" val="15948576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17</a:t>
            </a:r>
          </a:p>
        </p:txBody>
      </p:sp>
      <p:sp>
        <p:nvSpPr>
          <p:cNvPr id="9" name="Rectangle 8"/>
          <p:cNvSpPr/>
          <p:nvPr/>
        </p:nvSpPr>
        <p:spPr>
          <a:xfrm>
            <a:off x="752592" y="1698038"/>
            <a:ext cx="11213630" cy="4513676"/>
          </a:xfrm>
          <a:prstGeom prst="rect">
            <a:avLst/>
          </a:prstGeom>
        </p:spPr>
        <p:txBody>
          <a:bodyPr wrap="square">
            <a:spAutoFit/>
          </a:bodyPr>
          <a:lstStyle/>
          <a:p>
            <a:pPr algn="just"/>
            <a:r>
              <a:rPr lang="en-US" sz="1877" b="1" dirty="0">
                <a:solidFill>
                  <a:srgbClr val="002060"/>
                </a:solidFill>
                <a:latin typeface="Cambria" pitchFamily="18" charset="0"/>
              </a:rPr>
              <a:t>General Three-Dimensional Rotations</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A rotation matrix for any axis that does not coincide with a coordinate axis can be set up as a composite transformation involving combinations of translations and the coordinate-axis rotations.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We first move the designated rotation axis onto one of the coordinate axes. Then we apply the appropriate rotation matrix for that coordinate axis.  The last step in the transformation sequence is to return the rotation axis to its original position.</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In the special case where an object is to be rotated about an axis that is parallel to one of the coordinate axes, we attain the desired rotation with the following transformation sequence:</a:t>
            </a:r>
          </a:p>
          <a:p>
            <a:pPr marL="1241835" indent="-451576" algn="just">
              <a:lnSpc>
                <a:spcPct val="150000"/>
              </a:lnSpc>
              <a:buFont typeface="+mj-lt"/>
              <a:buAutoNum type="arabicPeriod"/>
            </a:pPr>
            <a:r>
              <a:rPr lang="en-US" sz="1877" dirty="0">
                <a:solidFill>
                  <a:srgbClr val="002060"/>
                </a:solidFill>
                <a:latin typeface="Cambria" pitchFamily="18" charset="0"/>
              </a:rPr>
              <a:t>Translate the object so that the rotation axis coincides with the parallel coordinate axis.</a:t>
            </a:r>
          </a:p>
          <a:p>
            <a:pPr marL="1241835" indent="-451576" algn="just">
              <a:lnSpc>
                <a:spcPct val="150000"/>
              </a:lnSpc>
              <a:buFont typeface="+mj-lt"/>
              <a:buAutoNum type="arabicPeriod"/>
            </a:pPr>
            <a:r>
              <a:rPr lang="en-US" sz="1877" dirty="0">
                <a:solidFill>
                  <a:srgbClr val="002060"/>
                </a:solidFill>
                <a:latin typeface="Cambria" pitchFamily="18" charset="0"/>
              </a:rPr>
              <a:t>Perform the specified rotation about that axis.</a:t>
            </a:r>
          </a:p>
          <a:p>
            <a:pPr marL="1241835" indent="-451576" algn="just">
              <a:lnSpc>
                <a:spcPct val="150000"/>
              </a:lnSpc>
              <a:buFont typeface="+mj-lt"/>
              <a:buAutoNum type="arabicPeriod"/>
            </a:pPr>
            <a:r>
              <a:rPr lang="en-US" sz="1877" dirty="0">
                <a:solidFill>
                  <a:srgbClr val="002060"/>
                </a:solidFill>
                <a:latin typeface="Cambria" pitchFamily="18" charset="0"/>
              </a:rPr>
              <a:t>Translate the object so that the rotation axis is moved back to its original position.</a:t>
            </a:r>
          </a:p>
        </p:txBody>
      </p:sp>
      <p:sp>
        <p:nvSpPr>
          <p:cNvPr id="10" name="Rounded Rectangle 7">
            <a:extLst>
              <a:ext uri="{FF2B5EF4-FFF2-40B4-BE49-F238E27FC236}">
                <a16:creationId xmlns:a16="http://schemas.microsoft.com/office/drawing/2014/main" id="{5C9FDEA4-8720-4BF1-B8A8-7AAC45072F00}"/>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Rotation</a:t>
            </a:r>
          </a:p>
        </p:txBody>
      </p:sp>
    </p:spTree>
    <p:extLst>
      <p:ext uri="{BB962C8B-B14F-4D97-AF65-F5344CB8AC3E}">
        <p14:creationId xmlns:p14="http://schemas.microsoft.com/office/powerpoint/2010/main" val="39810590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18</a:t>
            </a:r>
          </a:p>
        </p:txBody>
      </p:sp>
      <p:sp>
        <p:nvSpPr>
          <p:cNvPr id="9" name="Rectangle 8"/>
          <p:cNvSpPr/>
          <p:nvPr/>
        </p:nvSpPr>
        <p:spPr>
          <a:xfrm>
            <a:off x="752592" y="1694363"/>
            <a:ext cx="11213630" cy="379971"/>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The steps in this sequence are illustrated in Figure below.</a:t>
            </a:r>
          </a:p>
        </p:txBody>
      </p:sp>
      <p:sp>
        <p:nvSpPr>
          <p:cNvPr id="10" name="Rounded Rectangle 7">
            <a:extLst>
              <a:ext uri="{FF2B5EF4-FFF2-40B4-BE49-F238E27FC236}">
                <a16:creationId xmlns:a16="http://schemas.microsoft.com/office/drawing/2014/main" id="{5C9FDEA4-8720-4BF1-B8A8-7AAC45072F00}"/>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Rotation</a:t>
            </a:r>
          </a:p>
        </p:txBody>
      </p:sp>
      <p:pic>
        <p:nvPicPr>
          <p:cNvPr id="6" name="Picture 5">
            <a:extLst>
              <a:ext uri="{FF2B5EF4-FFF2-40B4-BE49-F238E27FC236}">
                <a16:creationId xmlns:a16="http://schemas.microsoft.com/office/drawing/2014/main" id="{E1EC1C7B-BFD2-4944-805B-BD695C00D1D5}"/>
              </a:ext>
            </a:extLst>
          </p:cNvPr>
          <p:cNvPicPr>
            <a:picLocks noChangeAspect="1"/>
          </p:cNvPicPr>
          <p:nvPr/>
        </p:nvPicPr>
        <p:blipFill>
          <a:blip r:embed="rId2"/>
          <a:stretch>
            <a:fillRect/>
          </a:stretch>
        </p:blipFill>
        <p:spPr>
          <a:xfrm>
            <a:off x="2408297" y="2074333"/>
            <a:ext cx="8160925" cy="4312789"/>
          </a:xfrm>
          <a:prstGeom prst="rect">
            <a:avLst/>
          </a:prstGeom>
        </p:spPr>
      </p:pic>
    </p:spTree>
    <p:extLst>
      <p:ext uri="{BB962C8B-B14F-4D97-AF65-F5344CB8AC3E}">
        <p14:creationId xmlns:p14="http://schemas.microsoft.com/office/powerpoint/2010/main" val="1722472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19</a:t>
            </a:r>
          </a:p>
        </p:txBody>
      </p:sp>
      <p:sp>
        <p:nvSpPr>
          <p:cNvPr id="9" name="Rectangle 8"/>
          <p:cNvSpPr/>
          <p:nvPr/>
        </p:nvSpPr>
        <p:spPr>
          <a:xfrm>
            <a:off x="752592" y="1661136"/>
            <a:ext cx="11213630" cy="4134085"/>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A coordinate position P is transformed with the sequence shown in this figure as</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algn="just"/>
            <a:r>
              <a:rPr lang="en-US" sz="1877" dirty="0">
                <a:solidFill>
                  <a:srgbClr val="002060"/>
                </a:solidFill>
                <a:latin typeface="Cambria" pitchFamily="18" charset="0"/>
              </a:rPr>
              <a:t>     </a:t>
            </a:r>
          </a:p>
          <a:p>
            <a:pPr algn="just"/>
            <a:r>
              <a:rPr lang="en-US" sz="1877" dirty="0">
                <a:solidFill>
                  <a:srgbClr val="002060"/>
                </a:solidFill>
                <a:latin typeface="Cambria" pitchFamily="18" charset="0"/>
              </a:rPr>
              <a:t>       where the composite rotation matrix for the transformation is</a:t>
            </a:r>
          </a:p>
          <a:p>
            <a:pPr algn="just"/>
            <a:endParaRPr lang="en-US" sz="1877" dirty="0">
              <a:solidFill>
                <a:srgbClr val="002060"/>
              </a:solidFill>
              <a:latin typeface="Cambria" pitchFamily="18" charset="0"/>
            </a:endParaRPr>
          </a:p>
          <a:p>
            <a:pPr algn="just"/>
            <a:endParaRPr lang="en-US" sz="1877" dirty="0">
              <a:solidFill>
                <a:srgbClr val="002060"/>
              </a:solidFill>
              <a:latin typeface="Cambria" pitchFamily="18" charset="0"/>
            </a:endParaRPr>
          </a:p>
          <a:p>
            <a:pPr algn="just"/>
            <a:endParaRPr lang="en-US" sz="1877" dirty="0">
              <a:solidFill>
                <a:srgbClr val="002060"/>
              </a:solidFill>
              <a:latin typeface="Cambria" pitchFamily="18" charset="0"/>
            </a:endParaRPr>
          </a:p>
          <a:p>
            <a:pPr marL="338682" indent="-338682" algn="just">
              <a:buFont typeface="Wingdings" panose="05000000000000000000" pitchFamily="2" charset="2"/>
              <a:buChar char="ü"/>
            </a:pPr>
            <a:r>
              <a:rPr lang="en-US" sz="1877" dirty="0">
                <a:solidFill>
                  <a:srgbClr val="002060"/>
                </a:solidFill>
                <a:latin typeface="Cambria" pitchFamily="18" charset="0"/>
              </a:rPr>
              <a:t>This composite matrix is of the same form as the two-dimensional transformation sequence for rotation about an axis that is parallel to the z axis (a pivot point that is not at the coordinate origin).</a:t>
            </a:r>
          </a:p>
          <a:p>
            <a:pPr marL="338682" indent="-338682" algn="just">
              <a:buFont typeface="Wingdings" panose="05000000000000000000" pitchFamily="2" charset="2"/>
              <a:buChar char="ü"/>
            </a:pPr>
            <a:endParaRPr lang="en-US" sz="1877" dirty="0">
              <a:solidFill>
                <a:srgbClr val="002060"/>
              </a:solidFill>
              <a:latin typeface="Cambria" pitchFamily="18" charset="0"/>
            </a:endParaRPr>
          </a:p>
          <a:p>
            <a:pPr marL="338682" indent="-338682" algn="just">
              <a:buFont typeface="Wingdings" panose="05000000000000000000" pitchFamily="2" charset="2"/>
              <a:buChar char="ü"/>
            </a:pPr>
            <a:r>
              <a:rPr lang="en-US" sz="1877" dirty="0">
                <a:solidFill>
                  <a:srgbClr val="002060"/>
                </a:solidFill>
                <a:latin typeface="Cambria" pitchFamily="18" charset="0"/>
              </a:rPr>
              <a:t>When an object is to be rotated about an axis that is not parallel to one of the coordinate axes, we must perform some additional transformations. In this case, we also need rotations to align the rotation axis with a selected coordinate axis and then to bring the rotation axis back to its original orientation.</a:t>
            </a:r>
          </a:p>
        </p:txBody>
      </p:sp>
      <p:sp>
        <p:nvSpPr>
          <p:cNvPr id="10" name="Rounded Rectangle 7">
            <a:extLst>
              <a:ext uri="{FF2B5EF4-FFF2-40B4-BE49-F238E27FC236}">
                <a16:creationId xmlns:a16="http://schemas.microsoft.com/office/drawing/2014/main" id="{5C9FDEA4-8720-4BF1-B8A8-7AAC45072F00}"/>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Rotation</a:t>
            </a:r>
          </a:p>
        </p:txBody>
      </p:sp>
      <p:pic>
        <p:nvPicPr>
          <p:cNvPr id="7" name="Picture 6">
            <a:extLst>
              <a:ext uri="{FF2B5EF4-FFF2-40B4-BE49-F238E27FC236}">
                <a16:creationId xmlns:a16="http://schemas.microsoft.com/office/drawing/2014/main" id="{69A27AF0-234E-410B-9576-5BA4CD23B697}"/>
              </a:ext>
            </a:extLst>
          </p:cNvPr>
          <p:cNvPicPr>
            <a:picLocks noChangeAspect="1"/>
          </p:cNvPicPr>
          <p:nvPr/>
        </p:nvPicPr>
        <p:blipFill>
          <a:blip r:embed="rId2"/>
          <a:stretch>
            <a:fillRect/>
          </a:stretch>
        </p:blipFill>
        <p:spPr>
          <a:xfrm>
            <a:off x="4242741" y="2143477"/>
            <a:ext cx="3240793" cy="532930"/>
          </a:xfrm>
          <a:prstGeom prst="rect">
            <a:avLst/>
          </a:prstGeom>
        </p:spPr>
      </p:pic>
      <p:pic>
        <p:nvPicPr>
          <p:cNvPr id="11" name="Picture 10">
            <a:extLst>
              <a:ext uri="{FF2B5EF4-FFF2-40B4-BE49-F238E27FC236}">
                <a16:creationId xmlns:a16="http://schemas.microsoft.com/office/drawing/2014/main" id="{868E5D3E-BD38-49EA-8A99-6C1D9E7F2A7B}"/>
              </a:ext>
            </a:extLst>
          </p:cNvPr>
          <p:cNvPicPr>
            <a:picLocks noChangeAspect="1"/>
          </p:cNvPicPr>
          <p:nvPr/>
        </p:nvPicPr>
        <p:blipFill>
          <a:blip r:embed="rId3"/>
          <a:stretch>
            <a:fillRect/>
          </a:stretch>
        </p:blipFill>
        <p:spPr>
          <a:xfrm>
            <a:off x="4383852" y="3274043"/>
            <a:ext cx="2991556" cy="531254"/>
          </a:xfrm>
          <a:prstGeom prst="rect">
            <a:avLst/>
          </a:prstGeom>
        </p:spPr>
      </p:pic>
    </p:spTree>
    <p:extLst>
      <p:ext uri="{BB962C8B-B14F-4D97-AF65-F5344CB8AC3E}">
        <p14:creationId xmlns:p14="http://schemas.microsoft.com/office/powerpoint/2010/main" val="32766063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Module 2</a:t>
            </a:r>
            <a:r>
              <a:rPr lang="en-US" sz="2370" dirty="0"/>
              <a:t> </a:t>
            </a:r>
          </a:p>
        </p:txBody>
      </p:sp>
      <p:sp>
        <p:nvSpPr>
          <p:cNvPr id="9" name="Rectangle 8"/>
          <p:cNvSpPr/>
          <p:nvPr/>
        </p:nvSpPr>
        <p:spPr>
          <a:xfrm>
            <a:off x="752593" y="2074333"/>
            <a:ext cx="11138370" cy="2826985"/>
          </a:xfrm>
          <a:prstGeom prst="rect">
            <a:avLst/>
          </a:prstGeom>
        </p:spPr>
        <p:txBody>
          <a:bodyPr wrap="square">
            <a:spAutoFit/>
          </a:bodyPr>
          <a:lstStyle/>
          <a:p>
            <a:pPr algn="just"/>
            <a:r>
              <a:rPr lang="en-US" sz="1975" b="1" i="1" dirty="0">
                <a:solidFill>
                  <a:srgbClr val="002060"/>
                </a:solidFill>
                <a:latin typeface="Bookman Old Style" panose="02050604050505020204" pitchFamily="18" charset="0"/>
              </a:rPr>
              <a:t>2D and 3D graphics with OpenGL </a:t>
            </a:r>
          </a:p>
          <a:p>
            <a:pPr algn="just"/>
            <a:endParaRPr lang="en-US" sz="1975" b="1" i="1" dirty="0">
              <a:solidFill>
                <a:srgbClr val="002060"/>
              </a:solidFill>
              <a:latin typeface="Bookman Old Style" panose="02050604050505020204" pitchFamily="18" charset="0"/>
            </a:endParaRPr>
          </a:p>
          <a:p>
            <a:pPr marL="501752" algn="just"/>
            <a:r>
              <a:rPr lang="en-US" sz="1975" b="1" i="1" dirty="0">
                <a:solidFill>
                  <a:srgbClr val="002060"/>
                </a:solidFill>
                <a:latin typeface="Bookman Old Style" panose="02050604050505020204" pitchFamily="18" charset="0"/>
              </a:rPr>
              <a:t>2D Geometric Transformations: </a:t>
            </a:r>
            <a:r>
              <a:rPr lang="en-US" sz="1975" i="1" dirty="0">
                <a:solidFill>
                  <a:srgbClr val="002060"/>
                </a:solidFill>
                <a:latin typeface="Bookman Old Style" panose="02050604050505020204" pitchFamily="18" charset="0"/>
              </a:rPr>
              <a:t>Basic 2D Geometric Transformations, matrix representations and homogeneous coordinates, OpenGL raster transformations, Transformation between 2D coordinate systems, OpenGL geometric transformation functions.</a:t>
            </a:r>
          </a:p>
          <a:p>
            <a:pPr marL="501752" algn="just"/>
            <a:endParaRPr lang="en-US" sz="1975" i="1" dirty="0">
              <a:solidFill>
                <a:srgbClr val="002060"/>
              </a:solidFill>
              <a:latin typeface="Bookman Old Style" panose="02050604050505020204" pitchFamily="18" charset="0"/>
            </a:endParaRPr>
          </a:p>
          <a:p>
            <a:pPr marL="501752" algn="just"/>
            <a:r>
              <a:rPr lang="en-US" sz="1975" b="1" i="1" dirty="0">
                <a:solidFill>
                  <a:srgbClr val="002060"/>
                </a:solidFill>
                <a:latin typeface="Bookman Old Style" panose="02050604050505020204" pitchFamily="18" charset="0"/>
              </a:rPr>
              <a:t>3D Geometric Transformations: </a:t>
            </a:r>
            <a:r>
              <a:rPr lang="en-US" sz="1975" i="1" dirty="0">
                <a:solidFill>
                  <a:srgbClr val="002060"/>
                </a:solidFill>
                <a:latin typeface="Bookman Old Style" panose="02050604050505020204" pitchFamily="18" charset="0"/>
              </a:rPr>
              <a:t>3D Translation, rotation, scaling, OpenGL geometric transformations functions.</a:t>
            </a:r>
          </a:p>
        </p:txBody>
      </p:sp>
    </p:spTree>
    <p:extLst>
      <p:ext uri="{BB962C8B-B14F-4D97-AF65-F5344CB8AC3E}">
        <p14:creationId xmlns:p14="http://schemas.microsoft.com/office/powerpoint/2010/main" val="3269768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20</a:t>
            </a:r>
          </a:p>
        </p:txBody>
      </p:sp>
      <p:sp>
        <p:nvSpPr>
          <p:cNvPr id="9" name="Rectangle 8"/>
          <p:cNvSpPr/>
          <p:nvPr/>
        </p:nvSpPr>
        <p:spPr>
          <a:xfrm>
            <a:off x="752592" y="1661136"/>
            <a:ext cx="11213630" cy="2781008"/>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Given the specifications for the rotation axis and the rotation angle, we can accomplish the required rotation in five steps:</a:t>
            </a:r>
          </a:p>
          <a:p>
            <a:pPr marL="1150893" indent="-451576" algn="just">
              <a:lnSpc>
                <a:spcPct val="150000"/>
              </a:lnSpc>
              <a:buFont typeface="+mj-lt"/>
              <a:buAutoNum type="arabicPeriod"/>
            </a:pPr>
            <a:r>
              <a:rPr lang="en-US" sz="1877" dirty="0">
                <a:solidFill>
                  <a:srgbClr val="002060"/>
                </a:solidFill>
                <a:latin typeface="Cambria" pitchFamily="18" charset="0"/>
              </a:rPr>
              <a:t>Translate the object so that the rotation axis passes through the coordinate origin.</a:t>
            </a:r>
          </a:p>
          <a:p>
            <a:pPr marL="1150893" indent="-451576" algn="just">
              <a:lnSpc>
                <a:spcPct val="150000"/>
              </a:lnSpc>
              <a:buFont typeface="+mj-lt"/>
              <a:buAutoNum type="arabicPeriod"/>
            </a:pPr>
            <a:r>
              <a:rPr lang="en-US" sz="1877" dirty="0">
                <a:solidFill>
                  <a:srgbClr val="002060"/>
                </a:solidFill>
                <a:latin typeface="Cambria" pitchFamily="18" charset="0"/>
              </a:rPr>
              <a:t>Rotate the object so that the axis of rotation coincides with one of the coordinate axes.</a:t>
            </a:r>
          </a:p>
          <a:p>
            <a:pPr marL="1150893" indent="-451576" algn="just">
              <a:lnSpc>
                <a:spcPct val="150000"/>
              </a:lnSpc>
              <a:buFont typeface="+mj-lt"/>
              <a:buAutoNum type="arabicPeriod"/>
            </a:pPr>
            <a:r>
              <a:rPr lang="en-US" sz="1877" dirty="0">
                <a:solidFill>
                  <a:srgbClr val="002060"/>
                </a:solidFill>
                <a:latin typeface="Cambria" pitchFamily="18" charset="0"/>
              </a:rPr>
              <a:t>Perform the specified rotation about the selected coordinate axis.</a:t>
            </a:r>
          </a:p>
          <a:p>
            <a:pPr marL="1150893" indent="-451576" algn="just">
              <a:lnSpc>
                <a:spcPct val="150000"/>
              </a:lnSpc>
              <a:buFont typeface="+mj-lt"/>
              <a:buAutoNum type="arabicPeriod"/>
            </a:pPr>
            <a:r>
              <a:rPr lang="en-US" sz="1877" dirty="0">
                <a:solidFill>
                  <a:srgbClr val="002060"/>
                </a:solidFill>
                <a:latin typeface="Cambria" pitchFamily="18" charset="0"/>
              </a:rPr>
              <a:t>Apply inverse rotations to bring the rotation axis back to its original orientation.</a:t>
            </a:r>
          </a:p>
          <a:p>
            <a:pPr marL="1150893" indent="-451576" algn="just">
              <a:lnSpc>
                <a:spcPct val="150000"/>
              </a:lnSpc>
              <a:buFont typeface="+mj-lt"/>
              <a:buAutoNum type="arabicPeriod"/>
            </a:pPr>
            <a:r>
              <a:rPr lang="en-US" sz="1877" dirty="0">
                <a:solidFill>
                  <a:srgbClr val="002060"/>
                </a:solidFill>
                <a:latin typeface="Cambria" pitchFamily="18" charset="0"/>
              </a:rPr>
              <a:t>Apply the inverse translation to bring the rotation axis back to its original spatial position.</a:t>
            </a:r>
          </a:p>
        </p:txBody>
      </p:sp>
      <p:sp>
        <p:nvSpPr>
          <p:cNvPr id="10" name="Rounded Rectangle 7">
            <a:extLst>
              <a:ext uri="{FF2B5EF4-FFF2-40B4-BE49-F238E27FC236}">
                <a16:creationId xmlns:a16="http://schemas.microsoft.com/office/drawing/2014/main" id="{5C9FDEA4-8720-4BF1-B8A8-7AAC45072F00}"/>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Rotation</a:t>
            </a:r>
          </a:p>
        </p:txBody>
      </p:sp>
    </p:spTree>
    <p:extLst>
      <p:ext uri="{BB962C8B-B14F-4D97-AF65-F5344CB8AC3E}">
        <p14:creationId xmlns:p14="http://schemas.microsoft.com/office/powerpoint/2010/main" val="25058003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21</a:t>
            </a:r>
          </a:p>
        </p:txBody>
      </p:sp>
      <p:sp>
        <p:nvSpPr>
          <p:cNvPr id="9" name="Rectangle 8"/>
          <p:cNvSpPr/>
          <p:nvPr/>
        </p:nvSpPr>
        <p:spPr>
          <a:xfrm>
            <a:off x="752592" y="1661135"/>
            <a:ext cx="11213630" cy="957527"/>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We can transform the rotation axis onto any one of the three coordinate axes. The z axis is often a convenient choice, and we next consider a transformation sequence using the z-axis rotation matrix (Figure below).</a:t>
            </a:r>
          </a:p>
        </p:txBody>
      </p:sp>
      <p:sp>
        <p:nvSpPr>
          <p:cNvPr id="10" name="Rounded Rectangle 7">
            <a:extLst>
              <a:ext uri="{FF2B5EF4-FFF2-40B4-BE49-F238E27FC236}">
                <a16:creationId xmlns:a16="http://schemas.microsoft.com/office/drawing/2014/main" id="{5C9FDEA4-8720-4BF1-B8A8-7AAC45072F00}"/>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Rotation</a:t>
            </a:r>
          </a:p>
        </p:txBody>
      </p:sp>
      <p:pic>
        <p:nvPicPr>
          <p:cNvPr id="6" name="Picture 5">
            <a:extLst>
              <a:ext uri="{FF2B5EF4-FFF2-40B4-BE49-F238E27FC236}">
                <a16:creationId xmlns:a16="http://schemas.microsoft.com/office/drawing/2014/main" id="{7303D9A7-F906-444A-89FC-688F68F8FA6E}"/>
              </a:ext>
            </a:extLst>
          </p:cNvPr>
          <p:cNvPicPr>
            <a:picLocks noChangeAspect="1"/>
          </p:cNvPicPr>
          <p:nvPr/>
        </p:nvPicPr>
        <p:blipFill>
          <a:blip r:embed="rId2"/>
          <a:stretch>
            <a:fillRect/>
          </a:stretch>
        </p:blipFill>
        <p:spPr>
          <a:xfrm>
            <a:off x="2107259" y="2657019"/>
            <a:ext cx="8701852" cy="3730104"/>
          </a:xfrm>
          <a:prstGeom prst="rect">
            <a:avLst/>
          </a:prstGeom>
        </p:spPr>
      </p:pic>
    </p:spTree>
    <p:extLst>
      <p:ext uri="{BB962C8B-B14F-4D97-AF65-F5344CB8AC3E}">
        <p14:creationId xmlns:p14="http://schemas.microsoft.com/office/powerpoint/2010/main" val="29772769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22</a:t>
            </a:r>
          </a:p>
        </p:txBody>
      </p:sp>
      <p:sp>
        <p:nvSpPr>
          <p:cNvPr id="9" name="Rectangle 8"/>
          <p:cNvSpPr/>
          <p:nvPr/>
        </p:nvSpPr>
        <p:spPr>
          <a:xfrm>
            <a:off x="752592" y="1661135"/>
            <a:ext cx="11213630" cy="3845308"/>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The matrix expression for the three-dimensional scaling transformation of a position P = (x, y, z) relative to the coordinate origin is a simple extension of two-dimensional scaling. We just include the parameter for z-coordinate scaling in the transformation matrix:</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The three-dimensional scaling transformation for a point position can be represented as</a:t>
            </a:r>
          </a:p>
          <a:p>
            <a:pPr marL="338682" indent="-338682" algn="just">
              <a:buFont typeface="Wingdings" pitchFamily="2" charset="2"/>
              <a:buChar char="ü"/>
            </a:pPr>
            <a:endParaRPr lang="en-US" sz="1877" dirty="0">
              <a:solidFill>
                <a:srgbClr val="002060"/>
              </a:solidFill>
              <a:latin typeface="Cambria" pitchFamily="18" charset="0"/>
            </a:endParaRPr>
          </a:p>
          <a:p>
            <a:pPr marL="349659" indent="-349659" algn="just"/>
            <a:r>
              <a:rPr lang="en-US" sz="1877" dirty="0">
                <a:solidFill>
                  <a:srgbClr val="002060"/>
                </a:solidFill>
                <a:latin typeface="Cambria" pitchFamily="18" charset="0"/>
              </a:rPr>
              <a:t>       where scaling parameters </a:t>
            </a:r>
            <a:r>
              <a:rPr lang="en-US" sz="1877" dirty="0" err="1">
                <a:solidFill>
                  <a:srgbClr val="002060"/>
                </a:solidFill>
                <a:latin typeface="Cambria" pitchFamily="18" charset="0"/>
              </a:rPr>
              <a:t>sx</a:t>
            </a:r>
            <a:r>
              <a:rPr lang="en-US" sz="1877" dirty="0">
                <a:solidFill>
                  <a:srgbClr val="002060"/>
                </a:solidFill>
                <a:latin typeface="Cambria" pitchFamily="18" charset="0"/>
              </a:rPr>
              <a:t>, </a:t>
            </a:r>
            <a:r>
              <a:rPr lang="en-US" sz="1877" dirty="0" err="1">
                <a:solidFill>
                  <a:srgbClr val="002060"/>
                </a:solidFill>
                <a:latin typeface="Cambria" pitchFamily="18" charset="0"/>
              </a:rPr>
              <a:t>sy</a:t>
            </a:r>
            <a:r>
              <a:rPr lang="en-US" sz="1877" dirty="0">
                <a:solidFill>
                  <a:srgbClr val="002060"/>
                </a:solidFill>
                <a:latin typeface="Cambria" pitchFamily="18" charset="0"/>
              </a:rPr>
              <a:t>, and </a:t>
            </a:r>
            <a:r>
              <a:rPr lang="en-US" sz="1877" dirty="0" err="1">
                <a:solidFill>
                  <a:srgbClr val="002060"/>
                </a:solidFill>
                <a:latin typeface="Cambria" pitchFamily="18" charset="0"/>
              </a:rPr>
              <a:t>sz</a:t>
            </a:r>
            <a:r>
              <a:rPr lang="en-US" sz="1877" dirty="0">
                <a:solidFill>
                  <a:srgbClr val="002060"/>
                </a:solidFill>
                <a:latin typeface="Cambria" pitchFamily="18" charset="0"/>
              </a:rPr>
              <a:t> are assigned any positive values. Explicit expressions for the  scaling transformation relative to the origin are</a:t>
            </a:r>
          </a:p>
        </p:txBody>
      </p:sp>
      <p:sp>
        <p:nvSpPr>
          <p:cNvPr id="10" name="Rounded Rectangle 7">
            <a:extLst>
              <a:ext uri="{FF2B5EF4-FFF2-40B4-BE49-F238E27FC236}">
                <a16:creationId xmlns:a16="http://schemas.microsoft.com/office/drawing/2014/main" id="{5C9FDEA4-8720-4BF1-B8A8-7AAC45072F00}"/>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Scaling</a:t>
            </a:r>
          </a:p>
        </p:txBody>
      </p:sp>
      <p:pic>
        <p:nvPicPr>
          <p:cNvPr id="7" name="Picture 6">
            <a:extLst>
              <a:ext uri="{FF2B5EF4-FFF2-40B4-BE49-F238E27FC236}">
                <a16:creationId xmlns:a16="http://schemas.microsoft.com/office/drawing/2014/main" id="{5AFB9506-5A64-4C9D-8F06-4BA0A76DC79C}"/>
              </a:ext>
            </a:extLst>
          </p:cNvPr>
          <p:cNvPicPr>
            <a:picLocks noChangeAspect="1"/>
          </p:cNvPicPr>
          <p:nvPr/>
        </p:nvPicPr>
        <p:blipFill>
          <a:blip r:embed="rId2"/>
          <a:stretch>
            <a:fillRect/>
          </a:stretch>
        </p:blipFill>
        <p:spPr>
          <a:xfrm>
            <a:off x="4072866" y="2625470"/>
            <a:ext cx="3848169" cy="1399095"/>
          </a:xfrm>
          <a:prstGeom prst="rect">
            <a:avLst/>
          </a:prstGeom>
        </p:spPr>
      </p:pic>
      <p:pic>
        <p:nvPicPr>
          <p:cNvPr id="11" name="Picture 10">
            <a:extLst>
              <a:ext uri="{FF2B5EF4-FFF2-40B4-BE49-F238E27FC236}">
                <a16:creationId xmlns:a16="http://schemas.microsoft.com/office/drawing/2014/main" id="{8DE7F655-F1EB-4F1F-9630-D995439010E8}"/>
              </a:ext>
            </a:extLst>
          </p:cNvPr>
          <p:cNvPicPr>
            <a:picLocks noChangeAspect="1"/>
          </p:cNvPicPr>
          <p:nvPr/>
        </p:nvPicPr>
        <p:blipFill>
          <a:blip r:embed="rId3"/>
          <a:stretch>
            <a:fillRect/>
          </a:stretch>
        </p:blipFill>
        <p:spPr>
          <a:xfrm>
            <a:off x="10099123" y="4130528"/>
            <a:ext cx="1777457" cy="547938"/>
          </a:xfrm>
          <a:prstGeom prst="rect">
            <a:avLst/>
          </a:prstGeom>
        </p:spPr>
      </p:pic>
      <p:pic>
        <p:nvPicPr>
          <p:cNvPr id="13" name="Picture 12">
            <a:extLst>
              <a:ext uri="{FF2B5EF4-FFF2-40B4-BE49-F238E27FC236}">
                <a16:creationId xmlns:a16="http://schemas.microsoft.com/office/drawing/2014/main" id="{1EC36868-D8F9-4B1E-95DA-B082010259FD}"/>
              </a:ext>
            </a:extLst>
          </p:cNvPr>
          <p:cNvPicPr>
            <a:picLocks noChangeAspect="1"/>
          </p:cNvPicPr>
          <p:nvPr/>
        </p:nvPicPr>
        <p:blipFill>
          <a:blip r:embed="rId4"/>
          <a:stretch>
            <a:fillRect/>
          </a:stretch>
        </p:blipFill>
        <p:spPr>
          <a:xfrm>
            <a:off x="3236148" y="5536259"/>
            <a:ext cx="5719704" cy="645300"/>
          </a:xfrm>
          <a:prstGeom prst="rect">
            <a:avLst/>
          </a:prstGeom>
        </p:spPr>
      </p:pic>
    </p:spTree>
    <p:extLst>
      <p:ext uri="{BB962C8B-B14F-4D97-AF65-F5344CB8AC3E}">
        <p14:creationId xmlns:p14="http://schemas.microsoft.com/office/powerpoint/2010/main" val="38104212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23</a:t>
            </a:r>
          </a:p>
        </p:txBody>
      </p:sp>
      <p:sp>
        <p:nvSpPr>
          <p:cNvPr id="9" name="Rectangle 8"/>
          <p:cNvSpPr/>
          <p:nvPr/>
        </p:nvSpPr>
        <p:spPr>
          <a:xfrm>
            <a:off x="752592" y="1773296"/>
            <a:ext cx="11213630" cy="668749"/>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The result of scaling an object uniformly, with each scaling parameter set to 2, is illustrated in Figure below.</a:t>
            </a:r>
          </a:p>
        </p:txBody>
      </p:sp>
      <p:sp>
        <p:nvSpPr>
          <p:cNvPr id="10" name="Rounded Rectangle 7">
            <a:extLst>
              <a:ext uri="{FF2B5EF4-FFF2-40B4-BE49-F238E27FC236}">
                <a16:creationId xmlns:a16="http://schemas.microsoft.com/office/drawing/2014/main" id="{5C9FDEA4-8720-4BF1-B8A8-7AAC45072F00}"/>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Scaling</a:t>
            </a:r>
          </a:p>
        </p:txBody>
      </p:sp>
      <p:pic>
        <p:nvPicPr>
          <p:cNvPr id="6" name="Picture 5">
            <a:extLst>
              <a:ext uri="{FF2B5EF4-FFF2-40B4-BE49-F238E27FC236}">
                <a16:creationId xmlns:a16="http://schemas.microsoft.com/office/drawing/2014/main" id="{6608AE3D-D269-4CFB-9004-FD58C523BC92}"/>
              </a:ext>
            </a:extLst>
          </p:cNvPr>
          <p:cNvPicPr>
            <a:picLocks noChangeAspect="1"/>
          </p:cNvPicPr>
          <p:nvPr/>
        </p:nvPicPr>
        <p:blipFill>
          <a:blip r:embed="rId2"/>
          <a:stretch>
            <a:fillRect/>
          </a:stretch>
        </p:blipFill>
        <p:spPr>
          <a:xfrm>
            <a:off x="2107259" y="2562460"/>
            <a:ext cx="8278519" cy="2842966"/>
          </a:xfrm>
          <a:prstGeom prst="rect">
            <a:avLst/>
          </a:prstGeom>
        </p:spPr>
      </p:pic>
    </p:spTree>
    <p:extLst>
      <p:ext uri="{BB962C8B-B14F-4D97-AF65-F5344CB8AC3E}">
        <p14:creationId xmlns:p14="http://schemas.microsoft.com/office/powerpoint/2010/main" val="29078661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24</a:t>
            </a:r>
          </a:p>
        </p:txBody>
      </p:sp>
      <p:sp>
        <p:nvSpPr>
          <p:cNvPr id="9" name="Rectangle 8"/>
          <p:cNvSpPr/>
          <p:nvPr/>
        </p:nvSpPr>
        <p:spPr>
          <a:xfrm>
            <a:off x="752592" y="1773296"/>
            <a:ext cx="11213630" cy="2978973"/>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Because some graphics packages provide only a routine that scales relative to the coordinate origin, we can always construct a scaling transformation with respect to any selected fixed position (</a:t>
            </a:r>
            <a:r>
              <a:rPr lang="en-US" sz="1877" dirty="0" err="1">
                <a:solidFill>
                  <a:srgbClr val="002060"/>
                </a:solidFill>
                <a:latin typeface="Cambria" pitchFamily="18" charset="0"/>
              </a:rPr>
              <a:t>xf</a:t>
            </a:r>
            <a:r>
              <a:rPr lang="en-US" sz="1877" dirty="0">
                <a:solidFill>
                  <a:srgbClr val="002060"/>
                </a:solidFill>
                <a:latin typeface="Cambria" pitchFamily="18" charset="0"/>
              </a:rPr>
              <a:t> , </a:t>
            </a:r>
            <a:r>
              <a:rPr lang="en-US" sz="1877" dirty="0" err="1">
                <a:solidFill>
                  <a:srgbClr val="002060"/>
                </a:solidFill>
                <a:latin typeface="Cambria" pitchFamily="18" charset="0"/>
              </a:rPr>
              <a:t>yf</a:t>
            </a:r>
            <a:r>
              <a:rPr lang="en-US" sz="1877" dirty="0">
                <a:solidFill>
                  <a:srgbClr val="002060"/>
                </a:solidFill>
                <a:latin typeface="Cambria" pitchFamily="18" charset="0"/>
              </a:rPr>
              <a:t> , </a:t>
            </a:r>
            <a:r>
              <a:rPr lang="en-US" sz="1877" dirty="0" err="1">
                <a:solidFill>
                  <a:srgbClr val="002060"/>
                </a:solidFill>
                <a:latin typeface="Cambria" pitchFamily="18" charset="0"/>
              </a:rPr>
              <a:t>zf</a:t>
            </a:r>
            <a:r>
              <a:rPr lang="en-US" sz="1877" dirty="0">
                <a:solidFill>
                  <a:srgbClr val="002060"/>
                </a:solidFill>
                <a:latin typeface="Cambria" pitchFamily="18" charset="0"/>
              </a:rPr>
              <a:t>) using the following transformation sequence:</a:t>
            </a:r>
          </a:p>
          <a:p>
            <a:pPr marL="338682" indent="-338682" algn="just">
              <a:buFont typeface="Wingdings" pitchFamily="2" charset="2"/>
              <a:buChar char="ü"/>
            </a:pPr>
            <a:endParaRPr lang="en-US" sz="1877" dirty="0">
              <a:solidFill>
                <a:srgbClr val="002060"/>
              </a:solidFill>
              <a:latin typeface="Cambria" pitchFamily="18" charset="0"/>
            </a:endParaRPr>
          </a:p>
          <a:p>
            <a:pPr marL="1241835" indent="-451576" algn="just">
              <a:buFont typeface="+mj-lt"/>
              <a:buAutoNum type="arabicPeriod"/>
            </a:pPr>
            <a:r>
              <a:rPr lang="en-US" sz="1877" dirty="0">
                <a:solidFill>
                  <a:srgbClr val="002060"/>
                </a:solidFill>
                <a:latin typeface="Cambria" pitchFamily="18" charset="0"/>
              </a:rPr>
              <a:t>Translate the fixed point to the origin.</a:t>
            </a:r>
          </a:p>
          <a:p>
            <a:pPr marL="1241835" indent="-451576" algn="just">
              <a:buFont typeface="+mj-lt"/>
              <a:buAutoNum type="arabicPeriod"/>
            </a:pPr>
            <a:endParaRPr lang="en-US" sz="1877" dirty="0">
              <a:solidFill>
                <a:srgbClr val="002060"/>
              </a:solidFill>
              <a:latin typeface="Cambria" pitchFamily="18" charset="0"/>
            </a:endParaRPr>
          </a:p>
          <a:p>
            <a:pPr marL="1241835" indent="-451576" algn="just">
              <a:buFont typeface="+mj-lt"/>
              <a:buAutoNum type="arabicPeriod"/>
            </a:pPr>
            <a:r>
              <a:rPr lang="en-US" sz="1877" dirty="0">
                <a:solidFill>
                  <a:srgbClr val="002060"/>
                </a:solidFill>
                <a:latin typeface="Cambria" pitchFamily="18" charset="0"/>
              </a:rPr>
              <a:t>Apply the scaling transformation relative to the coordinate origin using transformation matrix equation.</a:t>
            </a:r>
          </a:p>
          <a:p>
            <a:pPr marL="1241835" indent="-451576" algn="just">
              <a:buFont typeface="+mj-lt"/>
              <a:buAutoNum type="arabicPeriod"/>
            </a:pPr>
            <a:endParaRPr lang="en-US" sz="1877" dirty="0">
              <a:solidFill>
                <a:srgbClr val="002060"/>
              </a:solidFill>
              <a:latin typeface="Cambria" pitchFamily="18" charset="0"/>
            </a:endParaRPr>
          </a:p>
          <a:p>
            <a:pPr marL="1241835" indent="-451576" algn="just">
              <a:buFont typeface="+mj-lt"/>
              <a:buAutoNum type="arabicPeriod"/>
            </a:pPr>
            <a:r>
              <a:rPr lang="en-US" sz="1877" dirty="0">
                <a:solidFill>
                  <a:srgbClr val="002060"/>
                </a:solidFill>
                <a:latin typeface="Cambria" pitchFamily="18" charset="0"/>
              </a:rPr>
              <a:t>Translate the fixed point back to its original position.</a:t>
            </a:r>
          </a:p>
        </p:txBody>
      </p:sp>
      <p:sp>
        <p:nvSpPr>
          <p:cNvPr id="10" name="Rounded Rectangle 7">
            <a:extLst>
              <a:ext uri="{FF2B5EF4-FFF2-40B4-BE49-F238E27FC236}">
                <a16:creationId xmlns:a16="http://schemas.microsoft.com/office/drawing/2014/main" id="{5C9FDEA4-8720-4BF1-B8A8-7AAC45072F00}"/>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Scaling</a:t>
            </a:r>
          </a:p>
        </p:txBody>
      </p:sp>
    </p:spTree>
    <p:extLst>
      <p:ext uri="{BB962C8B-B14F-4D97-AF65-F5344CB8AC3E}">
        <p14:creationId xmlns:p14="http://schemas.microsoft.com/office/powerpoint/2010/main" val="3367952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25</a:t>
            </a:r>
          </a:p>
        </p:txBody>
      </p:sp>
      <p:sp>
        <p:nvSpPr>
          <p:cNvPr id="9" name="Rectangle 8"/>
          <p:cNvSpPr/>
          <p:nvPr/>
        </p:nvSpPr>
        <p:spPr>
          <a:xfrm>
            <a:off x="752592" y="1773297"/>
            <a:ext cx="11213630" cy="379971"/>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This sequence of transformations is demonstrated in Figure below. </a:t>
            </a:r>
          </a:p>
        </p:txBody>
      </p:sp>
      <p:sp>
        <p:nvSpPr>
          <p:cNvPr id="10" name="Rounded Rectangle 7">
            <a:extLst>
              <a:ext uri="{FF2B5EF4-FFF2-40B4-BE49-F238E27FC236}">
                <a16:creationId xmlns:a16="http://schemas.microsoft.com/office/drawing/2014/main" id="{5C9FDEA4-8720-4BF1-B8A8-7AAC45072F00}"/>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Scaling</a:t>
            </a:r>
          </a:p>
        </p:txBody>
      </p:sp>
      <p:pic>
        <p:nvPicPr>
          <p:cNvPr id="6" name="Picture 5">
            <a:extLst>
              <a:ext uri="{FF2B5EF4-FFF2-40B4-BE49-F238E27FC236}">
                <a16:creationId xmlns:a16="http://schemas.microsoft.com/office/drawing/2014/main" id="{A99DF8F7-6E10-4A6C-A617-9EC9817281C7}"/>
              </a:ext>
            </a:extLst>
          </p:cNvPr>
          <p:cNvPicPr>
            <a:picLocks noChangeAspect="1"/>
          </p:cNvPicPr>
          <p:nvPr/>
        </p:nvPicPr>
        <p:blipFill>
          <a:blip r:embed="rId2"/>
          <a:stretch>
            <a:fillRect/>
          </a:stretch>
        </p:blipFill>
        <p:spPr>
          <a:xfrm>
            <a:off x="827852" y="2318926"/>
            <a:ext cx="2662296" cy="2630315"/>
          </a:xfrm>
          <a:prstGeom prst="rect">
            <a:avLst/>
          </a:prstGeom>
        </p:spPr>
      </p:pic>
      <p:pic>
        <p:nvPicPr>
          <p:cNvPr id="8" name="Picture 7">
            <a:extLst>
              <a:ext uri="{FF2B5EF4-FFF2-40B4-BE49-F238E27FC236}">
                <a16:creationId xmlns:a16="http://schemas.microsoft.com/office/drawing/2014/main" id="{3850F3FD-7C17-4889-8B22-18FE28617977}"/>
              </a:ext>
            </a:extLst>
          </p:cNvPr>
          <p:cNvPicPr>
            <a:picLocks noChangeAspect="1"/>
          </p:cNvPicPr>
          <p:nvPr/>
        </p:nvPicPr>
        <p:blipFill>
          <a:blip r:embed="rId3"/>
          <a:stretch>
            <a:fillRect/>
          </a:stretch>
        </p:blipFill>
        <p:spPr>
          <a:xfrm>
            <a:off x="3593916" y="2281207"/>
            <a:ext cx="2803121" cy="2728237"/>
          </a:xfrm>
          <a:prstGeom prst="rect">
            <a:avLst/>
          </a:prstGeom>
        </p:spPr>
      </p:pic>
      <p:pic>
        <p:nvPicPr>
          <p:cNvPr id="12" name="Picture 11">
            <a:extLst>
              <a:ext uri="{FF2B5EF4-FFF2-40B4-BE49-F238E27FC236}">
                <a16:creationId xmlns:a16="http://schemas.microsoft.com/office/drawing/2014/main" id="{A1C2B3BD-4708-45E8-A360-41AA3B173E73}"/>
              </a:ext>
            </a:extLst>
          </p:cNvPr>
          <p:cNvPicPr>
            <a:picLocks noChangeAspect="1"/>
          </p:cNvPicPr>
          <p:nvPr/>
        </p:nvPicPr>
        <p:blipFill>
          <a:blip r:embed="rId4"/>
          <a:stretch>
            <a:fillRect/>
          </a:stretch>
        </p:blipFill>
        <p:spPr>
          <a:xfrm>
            <a:off x="6401396" y="2309519"/>
            <a:ext cx="2610901" cy="2652606"/>
          </a:xfrm>
          <a:prstGeom prst="rect">
            <a:avLst/>
          </a:prstGeom>
        </p:spPr>
      </p:pic>
      <p:pic>
        <p:nvPicPr>
          <p:cNvPr id="14" name="Picture 13">
            <a:extLst>
              <a:ext uri="{FF2B5EF4-FFF2-40B4-BE49-F238E27FC236}">
                <a16:creationId xmlns:a16="http://schemas.microsoft.com/office/drawing/2014/main" id="{E8FC3A0D-B0B6-4472-B9BA-574EFAA136BE}"/>
              </a:ext>
            </a:extLst>
          </p:cNvPr>
          <p:cNvPicPr>
            <a:picLocks noChangeAspect="1"/>
          </p:cNvPicPr>
          <p:nvPr/>
        </p:nvPicPr>
        <p:blipFill>
          <a:blip r:embed="rId5"/>
          <a:stretch>
            <a:fillRect/>
          </a:stretch>
        </p:blipFill>
        <p:spPr>
          <a:xfrm>
            <a:off x="9091683" y="2444364"/>
            <a:ext cx="2436155" cy="2418553"/>
          </a:xfrm>
          <a:prstGeom prst="rect">
            <a:avLst/>
          </a:prstGeom>
        </p:spPr>
      </p:pic>
    </p:spTree>
    <p:extLst>
      <p:ext uri="{BB962C8B-B14F-4D97-AF65-F5344CB8AC3E}">
        <p14:creationId xmlns:p14="http://schemas.microsoft.com/office/powerpoint/2010/main" val="18811151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26</a:t>
            </a:r>
          </a:p>
        </p:txBody>
      </p:sp>
      <p:sp>
        <p:nvSpPr>
          <p:cNvPr id="9" name="Rectangle 8"/>
          <p:cNvSpPr/>
          <p:nvPr/>
        </p:nvSpPr>
        <p:spPr>
          <a:xfrm>
            <a:off x="752592" y="1773297"/>
            <a:ext cx="11213630" cy="4422863"/>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The matrix representation for an arbitrary fixed-point scaling can then be expressed as the concatenation of these translate-scale-translate transformations: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An inverse, three-dimensional scaling matrix is set up for either transformation matrix equation or translate-scale-translate transformations equation by replacing each scaling parameter (</a:t>
            </a:r>
            <a:r>
              <a:rPr lang="en-US" sz="1877" dirty="0" err="1">
                <a:solidFill>
                  <a:srgbClr val="002060"/>
                </a:solidFill>
                <a:latin typeface="Cambria" pitchFamily="18" charset="0"/>
              </a:rPr>
              <a:t>sx</a:t>
            </a:r>
            <a:r>
              <a:rPr lang="en-US" sz="1877" dirty="0">
                <a:solidFill>
                  <a:srgbClr val="002060"/>
                </a:solidFill>
                <a:latin typeface="Cambria" pitchFamily="18" charset="0"/>
              </a:rPr>
              <a:t>, </a:t>
            </a:r>
            <a:r>
              <a:rPr lang="en-US" sz="1877" dirty="0" err="1">
                <a:solidFill>
                  <a:srgbClr val="002060"/>
                </a:solidFill>
                <a:latin typeface="Cambria" pitchFamily="18" charset="0"/>
              </a:rPr>
              <a:t>sy</a:t>
            </a:r>
            <a:r>
              <a:rPr lang="en-US" sz="1877" dirty="0">
                <a:solidFill>
                  <a:srgbClr val="002060"/>
                </a:solidFill>
                <a:latin typeface="Cambria" pitchFamily="18" charset="0"/>
              </a:rPr>
              <a:t>, and </a:t>
            </a:r>
            <a:r>
              <a:rPr lang="en-US" sz="1877" dirty="0" err="1">
                <a:solidFill>
                  <a:srgbClr val="002060"/>
                </a:solidFill>
                <a:latin typeface="Cambria" pitchFamily="18" charset="0"/>
              </a:rPr>
              <a:t>sz</a:t>
            </a:r>
            <a:r>
              <a:rPr lang="en-US" sz="1877" dirty="0">
                <a:solidFill>
                  <a:srgbClr val="002060"/>
                </a:solidFill>
                <a:latin typeface="Cambria" pitchFamily="18" charset="0"/>
              </a:rPr>
              <a:t>) with its reciprocal. However, this inverse transformation is undefined if any scaling parameter is assigned the value 0.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The inverse matrix generates an opposite scaling transformation, and the concatenation of a three-dimensional scaling matrix with its inverse yields the identity matrix.</a:t>
            </a:r>
          </a:p>
        </p:txBody>
      </p:sp>
      <p:sp>
        <p:nvSpPr>
          <p:cNvPr id="10" name="Rounded Rectangle 7">
            <a:extLst>
              <a:ext uri="{FF2B5EF4-FFF2-40B4-BE49-F238E27FC236}">
                <a16:creationId xmlns:a16="http://schemas.microsoft.com/office/drawing/2014/main" id="{5C9FDEA4-8720-4BF1-B8A8-7AAC45072F00}"/>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Scaling</a:t>
            </a:r>
          </a:p>
        </p:txBody>
      </p:sp>
      <p:pic>
        <p:nvPicPr>
          <p:cNvPr id="7" name="Picture 6">
            <a:extLst>
              <a:ext uri="{FF2B5EF4-FFF2-40B4-BE49-F238E27FC236}">
                <a16:creationId xmlns:a16="http://schemas.microsoft.com/office/drawing/2014/main" id="{DC79D1EA-2046-4D33-931D-4D65B83AAA7A}"/>
              </a:ext>
            </a:extLst>
          </p:cNvPr>
          <p:cNvPicPr>
            <a:picLocks noChangeAspect="1"/>
          </p:cNvPicPr>
          <p:nvPr/>
        </p:nvPicPr>
        <p:blipFill>
          <a:blip r:embed="rId2"/>
          <a:stretch>
            <a:fillRect/>
          </a:stretch>
        </p:blipFill>
        <p:spPr>
          <a:xfrm>
            <a:off x="2151460" y="2442045"/>
            <a:ext cx="7889080" cy="1513770"/>
          </a:xfrm>
          <a:prstGeom prst="rect">
            <a:avLst/>
          </a:prstGeom>
        </p:spPr>
      </p:pic>
    </p:spTree>
    <p:extLst>
      <p:ext uri="{BB962C8B-B14F-4D97-AF65-F5344CB8AC3E}">
        <p14:creationId xmlns:p14="http://schemas.microsoft.com/office/powerpoint/2010/main" val="25307816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27</a:t>
            </a:r>
          </a:p>
        </p:txBody>
      </p:sp>
      <p:sp>
        <p:nvSpPr>
          <p:cNvPr id="9" name="Rectangle 8"/>
          <p:cNvSpPr/>
          <p:nvPr/>
        </p:nvSpPr>
        <p:spPr>
          <a:xfrm>
            <a:off x="752592" y="1773297"/>
            <a:ext cx="11213630" cy="4278474"/>
          </a:xfrm>
          <a:prstGeom prst="rect">
            <a:avLst/>
          </a:prstGeom>
        </p:spPr>
        <p:txBody>
          <a:bodyPr wrap="square">
            <a:spAutoFit/>
          </a:bodyPr>
          <a:lstStyle/>
          <a:p>
            <a:pPr algn="just"/>
            <a:r>
              <a:rPr lang="en-US" sz="1877" b="1" dirty="0">
                <a:solidFill>
                  <a:srgbClr val="002060"/>
                </a:solidFill>
                <a:latin typeface="Cambria" pitchFamily="18" charset="0"/>
              </a:rPr>
              <a:t>OpenGL Matrix Stacks</a:t>
            </a:r>
          </a:p>
          <a:p>
            <a:pPr marL="338682" indent="-338682" algn="just">
              <a:lnSpc>
                <a:spcPct val="150000"/>
              </a:lnSpc>
              <a:buFont typeface="Wingdings" pitchFamily="2" charset="2"/>
              <a:buChar char="ü"/>
            </a:pPr>
            <a:r>
              <a:rPr lang="en-US" sz="1877" dirty="0" err="1">
                <a:solidFill>
                  <a:srgbClr val="002060"/>
                </a:solidFill>
                <a:latin typeface="Cambria" pitchFamily="18" charset="0"/>
              </a:rPr>
              <a:t>glMatrixMode</a:t>
            </a:r>
            <a:r>
              <a:rPr lang="en-US" sz="1877" dirty="0">
                <a:solidFill>
                  <a:srgbClr val="002060"/>
                </a:solidFill>
                <a:latin typeface="Cambria" pitchFamily="18" charset="0"/>
              </a:rPr>
              <a:t> specify which matrix is the current matrix.  </a:t>
            </a:r>
          </a:p>
          <a:p>
            <a:pPr marL="338682" indent="-338682" algn="just">
              <a:buFont typeface="Wingdings" pitchFamily="2" charset="2"/>
              <a:buChar char="ü"/>
            </a:pPr>
            <a:r>
              <a:rPr lang="en-US" sz="1877" dirty="0">
                <a:solidFill>
                  <a:srgbClr val="002060"/>
                </a:solidFill>
                <a:latin typeface="Cambria" pitchFamily="18" charset="0"/>
              </a:rPr>
              <a:t>There are four modes: </a:t>
            </a:r>
          </a:p>
          <a:p>
            <a:pPr marL="1422153" indent="-451576" algn="just">
              <a:buFont typeface="+mj-lt"/>
              <a:buAutoNum type="arabicPeriod"/>
            </a:pPr>
            <a:r>
              <a:rPr lang="en-US" sz="1877" dirty="0" err="1">
                <a:solidFill>
                  <a:srgbClr val="002060"/>
                </a:solidFill>
                <a:latin typeface="Cambria" pitchFamily="18" charset="0"/>
              </a:rPr>
              <a:t>Modelview</a:t>
            </a:r>
            <a:r>
              <a:rPr lang="en-US" sz="1877" dirty="0">
                <a:solidFill>
                  <a:srgbClr val="002060"/>
                </a:solidFill>
                <a:latin typeface="Cambria" pitchFamily="18" charset="0"/>
              </a:rPr>
              <a:t>  </a:t>
            </a:r>
          </a:p>
          <a:p>
            <a:pPr marL="1422153" indent="-451576" algn="just">
              <a:buFont typeface="+mj-lt"/>
              <a:buAutoNum type="arabicPeriod"/>
            </a:pPr>
            <a:r>
              <a:rPr lang="en-US" sz="1877" dirty="0">
                <a:solidFill>
                  <a:srgbClr val="002060"/>
                </a:solidFill>
                <a:latin typeface="Cambria" pitchFamily="18" charset="0"/>
              </a:rPr>
              <a:t>Projection </a:t>
            </a:r>
          </a:p>
          <a:p>
            <a:pPr marL="1422153" indent="-451576" algn="just">
              <a:buFont typeface="+mj-lt"/>
              <a:buAutoNum type="arabicPeriod"/>
            </a:pPr>
            <a:r>
              <a:rPr lang="en-US" sz="1877" dirty="0">
                <a:solidFill>
                  <a:srgbClr val="002060"/>
                </a:solidFill>
                <a:latin typeface="Cambria" pitchFamily="18" charset="0"/>
              </a:rPr>
              <a:t>Texture </a:t>
            </a:r>
          </a:p>
          <a:p>
            <a:pPr marL="1422153" indent="-451576" algn="just">
              <a:buFont typeface="+mj-lt"/>
              <a:buAutoNum type="arabicPeriod"/>
            </a:pPr>
            <a:r>
              <a:rPr lang="en-US" sz="1877" dirty="0">
                <a:solidFill>
                  <a:srgbClr val="002060"/>
                </a:solidFill>
                <a:latin typeface="Cambria" pitchFamily="18" charset="0"/>
              </a:rPr>
              <a:t>Color</a:t>
            </a:r>
          </a:p>
          <a:p>
            <a:pPr marL="970576" algn="just"/>
            <a:endParaRPr lang="en-US" sz="1877" dirty="0">
              <a:solidFill>
                <a:srgbClr val="002060"/>
              </a:solidFill>
              <a:latin typeface="Cambria" pitchFamily="18" charset="0"/>
            </a:endParaRPr>
          </a:p>
          <a:p>
            <a:pPr marL="338682" indent="-338682" algn="just">
              <a:buFont typeface="Wingdings" panose="05000000000000000000" pitchFamily="2" charset="2"/>
              <a:buChar char="ü"/>
            </a:pPr>
            <a:r>
              <a:rPr lang="en-US" sz="1877" dirty="0">
                <a:solidFill>
                  <a:srgbClr val="002060"/>
                </a:solidFill>
                <a:latin typeface="Cambria" pitchFamily="18" charset="0"/>
              </a:rPr>
              <a:t>For each mode, OpenGL maintains a matrix stack. Initially, each stack contains only the identity matrix. At any time during the processing of a scene, the top matrix on each stack is called the “current matrix” for that mode. After we specify the viewing and geometric transformations, the top of the </a:t>
            </a:r>
            <a:r>
              <a:rPr lang="en-US" sz="1877" dirty="0" err="1">
                <a:solidFill>
                  <a:srgbClr val="002060"/>
                </a:solidFill>
                <a:latin typeface="Cambria" pitchFamily="18" charset="0"/>
              </a:rPr>
              <a:t>modelview</a:t>
            </a:r>
            <a:r>
              <a:rPr lang="en-US" sz="1877" dirty="0">
                <a:solidFill>
                  <a:srgbClr val="002060"/>
                </a:solidFill>
                <a:latin typeface="Cambria" pitchFamily="18" charset="0"/>
              </a:rPr>
              <a:t> matrix stack is the 4 × 4 composite matrix that combines the viewing transformations and the various geometric transformations that we want to apply to a scene.  OpenGL supports a </a:t>
            </a:r>
            <a:r>
              <a:rPr lang="en-US" sz="1877" dirty="0" err="1">
                <a:solidFill>
                  <a:srgbClr val="002060"/>
                </a:solidFill>
                <a:latin typeface="Cambria" pitchFamily="18" charset="0"/>
              </a:rPr>
              <a:t>modelview</a:t>
            </a:r>
            <a:r>
              <a:rPr lang="en-US" sz="1877" dirty="0">
                <a:solidFill>
                  <a:srgbClr val="002060"/>
                </a:solidFill>
                <a:latin typeface="Cambria" pitchFamily="18" charset="0"/>
              </a:rPr>
              <a:t> stack depth of at least 32.</a:t>
            </a:r>
          </a:p>
        </p:txBody>
      </p:sp>
      <p:sp>
        <p:nvSpPr>
          <p:cNvPr id="10" name="Rounded Rectangle 7">
            <a:extLst>
              <a:ext uri="{FF2B5EF4-FFF2-40B4-BE49-F238E27FC236}">
                <a16:creationId xmlns:a16="http://schemas.microsoft.com/office/drawing/2014/main" id="{5C9FDEA4-8720-4BF1-B8A8-7AAC45072F00}"/>
              </a:ext>
            </a:extLst>
          </p:cNvPr>
          <p:cNvSpPr/>
          <p:nvPr/>
        </p:nvSpPr>
        <p:spPr>
          <a:xfrm>
            <a:off x="2408297" y="1095963"/>
            <a:ext cx="7977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Geometric Transformations Functions</a:t>
            </a:r>
          </a:p>
        </p:txBody>
      </p:sp>
    </p:spTree>
    <p:extLst>
      <p:ext uri="{BB962C8B-B14F-4D97-AF65-F5344CB8AC3E}">
        <p14:creationId xmlns:p14="http://schemas.microsoft.com/office/powerpoint/2010/main" val="29317826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28</a:t>
            </a:r>
          </a:p>
        </p:txBody>
      </p:sp>
      <p:sp>
        <p:nvSpPr>
          <p:cNvPr id="9" name="Rectangle 8"/>
          <p:cNvSpPr/>
          <p:nvPr/>
        </p:nvSpPr>
        <p:spPr>
          <a:xfrm>
            <a:off x="752592" y="1773297"/>
            <a:ext cx="11213630" cy="3936120"/>
          </a:xfrm>
          <a:prstGeom prst="rect">
            <a:avLst/>
          </a:prstGeom>
        </p:spPr>
        <p:txBody>
          <a:bodyPr wrap="square">
            <a:spAutoFit/>
          </a:bodyPr>
          <a:lstStyle/>
          <a:p>
            <a:pPr algn="just"/>
            <a:r>
              <a:rPr lang="en-US" sz="1877" b="1" dirty="0" err="1">
                <a:solidFill>
                  <a:srgbClr val="002060"/>
                </a:solidFill>
                <a:latin typeface="Cambria" pitchFamily="18" charset="0"/>
              </a:rPr>
              <a:t>glGetIntegerv</a:t>
            </a:r>
            <a:r>
              <a:rPr lang="en-US" sz="1877" b="1" dirty="0">
                <a:solidFill>
                  <a:srgbClr val="002060"/>
                </a:solidFill>
                <a:latin typeface="Cambria" pitchFamily="18" charset="0"/>
              </a:rPr>
              <a:t>(GL_MAX_MODELVIEW_STACK_DEPTH, </a:t>
            </a:r>
            <a:r>
              <a:rPr lang="en-US" sz="1877" b="1" dirty="0" err="1">
                <a:solidFill>
                  <a:srgbClr val="002060"/>
                </a:solidFill>
                <a:latin typeface="Cambria" pitchFamily="18" charset="0"/>
              </a:rPr>
              <a:t>stackSize</a:t>
            </a:r>
            <a:r>
              <a:rPr lang="en-US" sz="1877" b="1" dirty="0">
                <a:solidFill>
                  <a:srgbClr val="002060"/>
                </a:solidFill>
                <a:latin typeface="Cambria" pitchFamily="18" charset="0"/>
              </a:rPr>
              <a:t>);</a:t>
            </a:r>
          </a:p>
          <a:p>
            <a:pPr algn="just"/>
            <a:endParaRPr lang="en-US" sz="1877" b="1"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The above function determine the number of positions available in the </a:t>
            </a:r>
            <a:r>
              <a:rPr lang="en-US" sz="1877" dirty="0" err="1">
                <a:solidFill>
                  <a:srgbClr val="002060"/>
                </a:solidFill>
                <a:latin typeface="Cambria" pitchFamily="18" charset="0"/>
              </a:rPr>
              <a:t>modelview</a:t>
            </a:r>
            <a:r>
              <a:rPr lang="en-US" sz="1877" dirty="0">
                <a:solidFill>
                  <a:srgbClr val="002060"/>
                </a:solidFill>
                <a:latin typeface="Cambria" pitchFamily="18" charset="0"/>
              </a:rPr>
              <a:t> stack for a particular implementation of OpenGL. It returns a single integer value to array </a:t>
            </a:r>
            <a:r>
              <a:rPr lang="en-US" sz="1877" dirty="0" err="1">
                <a:solidFill>
                  <a:srgbClr val="002060"/>
                </a:solidFill>
                <a:latin typeface="Cambria" pitchFamily="18" charset="0"/>
              </a:rPr>
              <a:t>stackSize</a:t>
            </a:r>
            <a:r>
              <a:rPr lang="en-US" sz="1877" dirty="0">
                <a:solidFill>
                  <a:srgbClr val="002060"/>
                </a:solidFill>
                <a:latin typeface="Cambria" pitchFamily="18" charset="0"/>
              </a:rPr>
              <a:t>.  We can also find out how many matrices are currently in the stack with</a:t>
            </a:r>
          </a:p>
          <a:p>
            <a:pPr algn="just"/>
            <a:r>
              <a:rPr lang="en-US" sz="1877" dirty="0">
                <a:solidFill>
                  <a:srgbClr val="002060"/>
                </a:solidFill>
                <a:latin typeface="Cambria" pitchFamily="18" charset="0"/>
              </a:rPr>
              <a:t>                           </a:t>
            </a:r>
          </a:p>
          <a:p>
            <a:pPr algn="just"/>
            <a:r>
              <a:rPr lang="en-US" sz="1877" dirty="0">
                <a:solidFill>
                  <a:srgbClr val="002060"/>
                </a:solidFill>
                <a:latin typeface="Cambria" pitchFamily="18" charset="0"/>
              </a:rPr>
              <a:t>                                 </a:t>
            </a:r>
            <a:r>
              <a:rPr lang="en-US" sz="1877" b="1" dirty="0" err="1">
                <a:solidFill>
                  <a:srgbClr val="002060"/>
                </a:solidFill>
                <a:latin typeface="Cambria" pitchFamily="18" charset="0"/>
              </a:rPr>
              <a:t>glGetIntegerv</a:t>
            </a:r>
            <a:r>
              <a:rPr lang="en-US" sz="1877" b="1" dirty="0">
                <a:solidFill>
                  <a:srgbClr val="002060"/>
                </a:solidFill>
                <a:latin typeface="Cambria" pitchFamily="18" charset="0"/>
              </a:rPr>
              <a:t> (GL_MODELVIEW_STACK_DEPTH, </a:t>
            </a:r>
            <a:r>
              <a:rPr lang="en-US" sz="1877" b="1" dirty="0" err="1">
                <a:solidFill>
                  <a:srgbClr val="002060"/>
                </a:solidFill>
                <a:latin typeface="Cambria" pitchFamily="18" charset="0"/>
              </a:rPr>
              <a:t>numMats</a:t>
            </a:r>
            <a:r>
              <a:rPr lang="en-US" sz="1877" b="1" dirty="0">
                <a:solidFill>
                  <a:srgbClr val="002060"/>
                </a:solidFill>
                <a:latin typeface="Cambria" pitchFamily="18" charset="0"/>
              </a:rPr>
              <a:t>); </a:t>
            </a:r>
          </a:p>
          <a:p>
            <a:pPr algn="just"/>
            <a:endParaRPr lang="en-US" sz="1877" b="1" dirty="0">
              <a:solidFill>
                <a:srgbClr val="002060"/>
              </a:solidFill>
              <a:latin typeface="Cambria" pitchFamily="18" charset="0"/>
            </a:endParaRPr>
          </a:p>
          <a:p>
            <a:pPr marL="338682" indent="-338682" algn="just">
              <a:buFont typeface="Wingdings" panose="05000000000000000000" pitchFamily="2" charset="2"/>
              <a:buChar char="ü"/>
            </a:pPr>
            <a:r>
              <a:rPr lang="en-US" sz="1877" dirty="0">
                <a:solidFill>
                  <a:srgbClr val="002060"/>
                </a:solidFill>
                <a:latin typeface="Cambria" pitchFamily="18" charset="0"/>
              </a:rPr>
              <a:t>Other OpenGL symbolic constants are </a:t>
            </a:r>
          </a:p>
          <a:p>
            <a:pPr marL="1422153" indent="-451576" algn="just">
              <a:lnSpc>
                <a:spcPct val="150000"/>
              </a:lnSpc>
              <a:buFont typeface="+mj-lt"/>
              <a:buAutoNum type="arabicPeriod"/>
            </a:pPr>
            <a:r>
              <a:rPr lang="en-US" sz="1877" b="1" dirty="0">
                <a:solidFill>
                  <a:srgbClr val="002060"/>
                </a:solidFill>
                <a:latin typeface="Cambria" pitchFamily="18" charset="0"/>
              </a:rPr>
              <a:t>GL_MAX_PROJECTION_STACK_DEPTH </a:t>
            </a:r>
          </a:p>
          <a:p>
            <a:pPr marL="1422153" indent="-451576" algn="just">
              <a:lnSpc>
                <a:spcPct val="150000"/>
              </a:lnSpc>
              <a:buFont typeface="+mj-lt"/>
              <a:buAutoNum type="arabicPeriod"/>
            </a:pPr>
            <a:r>
              <a:rPr lang="en-US" sz="1877" b="1" dirty="0">
                <a:solidFill>
                  <a:srgbClr val="002060"/>
                </a:solidFill>
                <a:latin typeface="Cambria" pitchFamily="18" charset="0"/>
              </a:rPr>
              <a:t>GL_MAX_TEXTURE_STACK_DEPTH </a:t>
            </a:r>
          </a:p>
          <a:p>
            <a:pPr marL="1422153" indent="-451576" algn="just">
              <a:lnSpc>
                <a:spcPct val="150000"/>
              </a:lnSpc>
              <a:buFont typeface="+mj-lt"/>
              <a:buAutoNum type="arabicPeriod"/>
            </a:pPr>
            <a:r>
              <a:rPr lang="en-US" sz="1877" b="1" dirty="0">
                <a:solidFill>
                  <a:srgbClr val="002060"/>
                </a:solidFill>
                <a:latin typeface="Cambria" pitchFamily="18" charset="0"/>
              </a:rPr>
              <a:t>GL_MAX_COLOR_STACK_DEPTH</a:t>
            </a:r>
          </a:p>
        </p:txBody>
      </p:sp>
      <p:sp>
        <p:nvSpPr>
          <p:cNvPr id="10" name="Rounded Rectangle 7">
            <a:extLst>
              <a:ext uri="{FF2B5EF4-FFF2-40B4-BE49-F238E27FC236}">
                <a16:creationId xmlns:a16="http://schemas.microsoft.com/office/drawing/2014/main" id="{5C9FDEA4-8720-4BF1-B8A8-7AAC45072F00}"/>
              </a:ext>
            </a:extLst>
          </p:cNvPr>
          <p:cNvSpPr/>
          <p:nvPr/>
        </p:nvSpPr>
        <p:spPr>
          <a:xfrm>
            <a:off x="2408297" y="1095963"/>
            <a:ext cx="7977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Geometric Transformations Functions</a:t>
            </a:r>
          </a:p>
        </p:txBody>
      </p:sp>
    </p:spTree>
    <p:extLst>
      <p:ext uri="{BB962C8B-B14F-4D97-AF65-F5344CB8AC3E}">
        <p14:creationId xmlns:p14="http://schemas.microsoft.com/office/powerpoint/2010/main" val="37003087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29</a:t>
            </a:r>
          </a:p>
        </p:txBody>
      </p:sp>
      <p:sp>
        <p:nvSpPr>
          <p:cNvPr id="9" name="Rectangle 8"/>
          <p:cNvSpPr/>
          <p:nvPr/>
        </p:nvSpPr>
        <p:spPr>
          <a:xfrm>
            <a:off x="752592" y="1773296"/>
            <a:ext cx="11213630" cy="3267751"/>
          </a:xfrm>
          <a:prstGeom prst="rect">
            <a:avLst/>
          </a:prstGeom>
        </p:spPr>
        <p:txBody>
          <a:bodyPr wrap="square">
            <a:spAutoFit/>
          </a:bodyPr>
          <a:lstStyle/>
          <a:p>
            <a:pPr marL="338682" indent="-338682" algn="just">
              <a:buFont typeface="Wingdings" panose="05000000000000000000" pitchFamily="2" charset="2"/>
              <a:buChar char="ü"/>
            </a:pPr>
            <a:r>
              <a:rPr lang="en-US" sz="1877" dirty="0">
                <a:solidFill>
                  <a:srgbClr val="002060"/>
                </a:solidFill>
                <a:latin typeface="Cambria" pitchFamily="18" charset="0"/>
              </a:rPr>
              <a:t>There are two functions available in OpenGL for processing the matrices in a stack </a:t>
            </a:r>
          </a:p>
          <a:p>
            <a:pPr marL="338682" indent="-338682" algn="just">
              <a:buFont typeface="Wingdings" panose="05000000000000000000" pitchFamily="2" charset="2"/>
              <a:buChar char="ü"/>
            </a:pPr>
            <a:endParaRPr lang="en-US" sz="1877" dirty="0">
              <a:solidFill>
                <a:srgbClr val="002060"/>
              </a:solidFill>
              <a:latin typeface="Cambria" pitchFamily="18" charset="0"/>
            </a:endParaRPr>
          </a:p>
          <a:p>
            <a:pPr marL="881201" indent="-338682" algn="just">
              <a:buFont typeface="Wingdings" panose="05000000000000000000" pitchFamily="2" charset="2"/>
              <a:buChar char="ü"/>
            </a:pPr>
            <a:r>
              <a:rPr lang="en-US" sz="1877" b="1" dirty="0" err="1">
                <a:solidFill>
                  <a:srgbClr val="002060"/>
                </a:solidFill>
                <a:latin typeface="Cambria" pitchFamily="18" charset="0"/>
              </a:rPr>
              <a:t>glPushMatrix</a:t>
            </a:r>
            <a:r>
              <a:rPr lang="en-US" sz="1877" b="1" dirty="0">
                <a:solidFill>
                  <a:srgbClr val="002060"/>
                </a:solidFill>
                <a:latin typeface="Cambria" pitchFamily="18" charset="0"/>
              </a:rPr>
              <a:t>( );  </a:t>
            </a:r>
          </a:p>
          <a:p>
            <a:pPr marL="881201" indent="-338682" algn="just">
              <a:buFont typeface="Wingdings" panose="05000000000000000000" pitchFamily="2" charset="2"/>
              <a:buChar char="ü"/>
            </a:pPr>
            <a:endParaRPr lang="en-US" sz="1877" dirty="0">
              <a:solidFill>
                <a:srgbClr val="002060"/>
              </a:solidFill>
              <a:latin typeface="Cambria" pitchFamily="18" charset="0"/>
            </a:endParaRPr>
          </a:p>
          <a:p>
            <a:pPr marL="1682436" indent="-338682" algn="just" defTabSz="1422153">
              <a:buFont typeface="Wingdings" panose="05000000000000000000" pitchFamily="2" charset="2"/>
              <a:buChar char="ü"/>
            </a:pPr>
            <a:r>
              <a:rPr lang="en-US" sz="1877" dirty="0">
                <a:solidFill>
                  <a:srgbClr val="002060"/>
                </a:solidFill>
                <a:latin typeface="Cambria" pitchFamily="18" charset="0"/>
              </a:rPr>
              <a:t>Copy the current matrix at the top of the active stack and store that copy in the second stack position. </a:t>
            </a:r>
          </a:p>
          <a:p>
            <a:pPr marL="881201" indent="-338682" algn="just">
              <a:buFont typeface="Wingdings" panose="05000000000000000000" pitchFamily="2" charset="2"/>
              <a:buChar char="ü"/>
            </a:pPr>
            <a:endParaRPr lang="en-US" sz="1877" dirty="0">
              <a:solidFill>
                <a:srgbClr val="002060"/>
              </a:solidFill>
              <a:latin typeface="Cambria" pitchFamily="18" charset="0"/>
            </a:endParaRPr>
          </a:p>
          <a:p>
            <a:pPr marL="881201" indent="-338682" algn="just">
              <a:buFont typeface="Wingdings" panose="05000000000000000000" pitchFamily="2" charset="2"/>
              <a:buChar char="ü"/>
            </a:pPr>
            <a:r>
              <a:rPr lang="en-US" sz="1877" b="1" dirty="0" err="1">
                <a:solidFill>
                  <a:srgbClr val="002060"/>
                </a:solidFill>
                <a:latin typeface="Cambria" pitchFamily="18" charset="0"/>
              </a:rPr>
              <a:t>glPopMatrix</a:t>
            </a:r>
            <a:r>
              <a:rPr lang="en-US" sz="1877" b="1" dirty="0">
                <a:solidFill>
                  <a:srgbClr val="002060"/>
                </a:solidFill>
                <a:latin typeface="Cambria" pitchFamily="18" charset="0"/>
              </a:rPr>
              <a:t>( );  </a:t>
            </a:r>
          </a:p>
          <a:p>
            <a:pPr marL="881201" indent="-338682" algn="just">
              <a:buFont typeface="Wingdings" panose="05000000000000000000" pitchFamily="2" charset="2"/>
              <a:buChar char="ü"/>
            </a:pPr>
            <a:endParaRPr lang="en-US" sz="1877" dirty="0">
              <a:solidFill>
                <a:srgbClr val="002060"/>
              </a:solidFill>
              <a:latin typeface="Cambria" pitchFamily="18" charset="0"/>
            </a:endParaRPr>
          </a:p>
          <a:p>
            <a:pPr marL="1682436" indent="-349659" algn="just">
              <a:buFont typeface="Wingdings" panose="05000000000000000000" pitchFamily="2" charset="2"/>
              <a:buChar char="ü"/>
            </a:pPr>
            <a:r>
              <a:rPr lang="en-US" sz="1877" dirty="0">
                <a:solidFill>
                  <a:srgbClr val="002060"/>
                </a:solidFill>
                <a:latin typeface="Cambria" pitchFamily="18" charset="0"/>
              </a:rPr>
              <a:t>Destroys the matrix at the top of the stack, and the second matrix in the stack becomes the current matrix.                       </a:t>
            </a:r>
          </a:p>
        </p:txBody>
      </p:sp>
      <p:sp>
        <p:nvSpPr>
          <p:cNvPr id="10" name="Rounded Rectangle 7">
            <a:extLst>
              <a:ext uri="{FF2B5EF4-FFF2-40B4-BE49-F238E27FC236}">
                <a16:creationId xmlns:a16="http://schemas.microsoft.com/office/drawing/2014/main" id="{5C9FDEA4-8720-4BF1-B8A8-7AAC45072F00}"/>
              </a:ext>
            </a:extLst>
          </p:cNvPr>
          <p:cNvSpPr/>
          <p:nvPr/>
        </p:nvSpPr>
        <p:spPr>
          <a:xfrm>
            <a:off x="2408297" y="1095963"/>
            <a:ext cx="7977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Geometric Transformations Functions</a:t>
            </a:r>
          </a:p>
        </p:txBody>
      </p:sp>
    </p:spTree>
    <p:extLst>
      <p:ext uri="{BB962C8B-B14F-4D97-AF65-F5344CB8AC3E}">
        <p14:creationId xmlns:p14="http://schemas.microsoft.com/office/powerpoint/2010/main" val="2866118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Session 5</a:t>
            </a:r>
            <a:endParaRPr lang="en-US" sz="2370" dirty="0"/>
          </a:p>
        </p:txBody>
      </p:sp>
      <p:sp>
        <p:nvSpPr>
          <p:cNvPr id="9" name="Rectangle 8"/>
          <p:cNvSpPr/>
          <p:nvPr/>
        </p:nvSpPr>
        <p:spPr>
          <a:xfrm>
            <a:off x="1429926" y="1999075"/>
            <a:ext cx="8504296" cy="800852"/>
          </a:xfrm>
          <a:prstGeom prst="rect">
            <a:avLst/>
          </a:prstGeom>
        </p:spPr>
        <p:txBody>
          <a:bodyPr wrap="square">
            <a:spAutoFit/>
          </a:bodyPr>
          <a:lstStyle/>
          <a:p>
            <a:r>
              <a:rPr lang="en-US" sz="1975" b="1" i="1" dirty="0">
                <a:solidFill>
                  <a:srgbClr val="002060"/>
                </a:solidFill>
                <a:latin typeface="Bookman Old Style" panose="02050604050505020204" pitchFamily="18" charset="0"/>
              </a:rPr>
              <a:t>3D Geometric Transformations</a:t>
            </a:r>
            <a:r>
              <a:rPr lang="en-US" sz="1975" dirty="0">
                <a:solidFill>
                  <a:srgbClr val="002060"/>
                </a:solidFill>
                <a:latin typeface="Cambria" pitchFamily="18" charset="0"/>
              </a:rPr>
              <a:t> </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3D Translation, rotation, scaling</a:t>
            </a:r>
          </a:p>
        </p:txBody>
      </p:sp>
    </p:spTree>
    <p:extLst>
      <p:ext uri="{BB962C8B-B14F-4D97-AF65-F5344CB8AC3E}">
        <p14:creationId xmlns:p14="http://schemas.microsoft.com/office/powerpoint/2010/main" val="1324557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30</a:t>
            </a:r>
          </a:p>
        </p:txBody>
      </p:sp>
      <p:sp>
        <p:nvSpPr>
          <p:cNvPr id="10" name="Rounded Rectangle 7">
            <a:extLst>
              <a:ext uri="{FF2B5EF4-FFF2-40B4-BE49-F238E27FC236}">
                <a16:creationId xmlns:a16="http://schemas.microsoft.com/office/drawing/2014/main" id="{5C9FDEA4-8720-4BF1-B8A8-7AAC45072F00}"/>
              </a:ext>
            </a:extLst>
          </p:cNvPr>
          <p:cNvSpPr/>
          <p:nvPr/>
        </p:nvSpPr>
        <p:spPr>
          <a:xfrm>
            <a:off x="2408297" y="1095963"/>
            <a:ext cx="7977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Geometric Transformations Functions</a:t>
            </a:r>
          </a:p>
        </p:txBody>
      </p:sp>
      <p:pic>
        <p:nvPicPr>
          <p:cNvPr id="7" name="Picture 6">
            <a:extLst>
              <a:ext uri="{FF2B5EF4-FFF2-40B4-BE49-F238E27FC236}">
                <a16:creationId xmlns:a16="http://schemas.microsoft.com/office/drawing/2014/main" id="{E1B93B35-CE9F-4920-A6DE-B35754E88811}"/>
              </a:ext>
            </a:extLst>
          </p:cNvPr>
          <p:cNvPicPr>
            <a:picLocks noChangeAspect="1"/>
          </p:cNvPicPr>
          <p:nvPr/>
        </p:nvPicPr>
        <p:blipFill>
          <a:blip r:embed="rId2"/>
          <a:stretch>
            <a:fillRect/>
          </a:stretch>
        </p:blipFill>
        <p:spPr>
          <a:xfrm>
            <a:off x="2483556" y="1698038"/>
            <a:ext cx="7224889" cy="4719483"/>
          </a:xfrm>
          <a:prstGeom prst="rect">
            <a:avLst/>
          </a:prstGeom>
        </p:spPr>
      </p:pic>
    </p:spTree>
    <p:extLst>
      <p:ext uri="{BB962C8B-B14F-4D97-AF65-F5344CB8AC3E}">
        <p14:creationId xmlns:p14="http://schemas.microsoft.com/office/powerpoint/2010/main" val="39589981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31</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Summary</a:t>
            </a:r>
            <a:endParaRPr lang="en-US" sz="2370" dirty="0"/>
          </a:p>
        </p:txBody>
      </p:sp>
      <p:sp>
        <p:nvSpPr>
          <p:cNvPr id="7" name="Rectangle 6"/>
          <p:cNvSpPr/>
          <p:nvPr/>
        </p:nvSpPr>
        <p:spPr>
          <a:xfrm>
            <a:off x="752592" y="1923815"/>
            <a:ext cx="10912593" cy="2320737"/>
          </a:xfrm>
          <a:prstGeom prst="rect">
            <a:avLst/>
          </a:prstGeom>
        </p:spPr>
        <p:txBody>
          <a:bodyPr wrap="square">
            <a:spAutoFit/>
          </a:bodyPr>
          <a:lstStyle/>
          <a:p>
            <a:pPr marL="338682"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In today’s session,  you all have gone through  the following  topics</a:t>
            </a:r>
          </a:p>
          <a:p>
            <a:pPr marL="845138" algn="just">
              <a:lnSpc>
                <a:spcPct val="150000"/>
              </a:lnSpc>
            </a:pPr>
            <a:r>
              <a:rPr lang="en-US" sz="1975" b="1" i="1" dirty="0">
                <a:solidFill>
                  <a:srgbClr val="002060"/>
                </a:solidFill>
                <a:latin typeface="Bookman Old Style" panose="02050604050505020204" pitchFamily="18" charset="0"/>
              </a:rPr>
              <a:t>3D Geometric Transformations: </a:t>
            </a:r>
          </a:p>
          <a:p>
            <a:pPr marL="1183821" indent="-338682" algn="just">
              <a:lnSpc>
                <a:spcPct val="150000"/>
              </a:lnSpc>
              <a:buFont typeface="Arial" panose="020B0604020202020204" pitchFamily="34" charset="0"/>
              <a:buChar char="•"/>
            </a:pPr>
            <a:r>
              <a:rPr lang="en-US" sz="1975" i="1" dirty="0">
                <a:solidFill>
                  <a:srgbClr val="002060"/>
                </a:solidFill>
                <a:latin typeface="Bookman Old Style" panose="02050604050505020204" pitchFamily="18" charset="0"/>
              </a:rPr>
              <a:t>3D Translation, rotation, scaling</a:t>
            </a:r>
          </a:p>
          <a:p>
            <a:pPr marL="1183821" indent="-338682" algn="just">
              <a:lnSpc>
                <a:spcPct val="150000"/>
              </a:lnSpc>
              <a:buFont typeface="Arial" panose="020B0604020202020204" pitchFamily="34" charset="0"/>
              <a:buChar char="•"/>
            </a:pPr>
            <a:r>
              <a:rPr lang="en-US" sz="1975" i="1" dirty="0">
                <a:solidFill>
                  <a:srgbClr val="002060"/>
                </a:solidFill>
                <a:latin typeface="Bookman Old Style" panose="02050604050505020204" pitchFamily="18" charset="0"/>
              </a:rPr>
              <a:t>OpenGL geometric transformations functions</a:t>
            </a:r>
          </a:p>
          <a:p>
            <a:pPr marL="1183821" indent="-338682" algn="just">
              <a:lnSpc>
                <a:spcPct val="150000"/>
              </a:lnSpc>
              <a:buFont typeface="Arial" panose="020B0604020202020204" pitchFamily="34" charset="0"/>
              <a:buChar char="•"/>
            </a:pPr>
            <a:endParaRPr lang="en-US" sz="1975" i="1" dirty="0">
              <a:solidFill>
                <a:srgbClr val="002060"/>
              </a:solidFill>
              <a:latin typeface="Bookman Old Style" panose="02050604050505020204" pitchFamily="18" charset="0"/>
            </a:endParaRPr>
          </a:p>
        </p:txBody>
      </p:sp>
    </p:spTree>
    <p:extLst>
      <p:ext uri="{BB962C8B-B14F-4D97-AF65-F5344CB8AC3E}">
        <p14:creationId xmlns:p14="http://schemas.microsoft.com/office/powerpoint/2010/main" val="19891810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32</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Discussion  and  Interaction</a:t>
            </a:r>
            <a:endParaRPr lang="en-US" sz="2370" dirty="0"/>
          </a:p>
        </p:txBody>
      </p:sp>
      <p:pic>
        <p:nvPicPr>
          <p:cNvPr id="2050" name="Picture 2" descr="Pin on Quick Saves"/>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13481" y="1999074"/>
            <a:ext cx="4328621" cy="4139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2061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33</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Topics  for  Next  Session</a:t>
            </a:r>
            <a:endParaRPr lang="en-US" sz="2370" dirty="0"/>
          </a:p>
        </p:txBody>
      </p:sp>
      <p:sp>
        <p:nvSpPr>
          <p:cNvPr id="8" name="Rectangle 7"/>
          <p:cNvSpPr/>
          <p:nvPr/>
        </p:nvSpPr>
        <p:spPr>
          <a:xfrm>
            <a:off x="752592" y="1923815"/>
            <a:ext cx="10912593" cy="4145174"/>
          </a:xfrm>
          <a:prstGeom prst="rect">
            <a:avLst/>
          </a:prstGeom>
        </p:spPr>
        <p:txBody>
          <a:bodyPr wrap="square">
            <a:spAutoFit/>
          </a:bodyPr>
          <a:lstStyle/>
          <a:p>
            <a:pPr marL="845138" algn="just">
              <a:lnSpc>
                <a:spcPct val="150000"/>
              </a:lnSpc>
            </a:pPr>
            <a:r>
              <a:rPr lang="en-US" sz="1975" b="1" i="1" dirty="0">
                <a:solidFill>
                  <a:srgbClr val="002060"/>
                </a:solidFill>
                <a:latin typeface="Bookman Old Style" panose="02050604050505020204" pitchFamily="18" charset="0"/>
              </a:rPr>
              <a:t>Module-3: </a:t>
            </a:r>
          </a:p>
          <a:p>
            <a:pPr marL="845138" algn="just">
              <a:lnSpc>
                <a:spcPct val="150000"/>
              </a:lnSpc>
            </a:pPr>
            <a:r>
              <a:rPr lang="en-US" sz="1975" b="1" i="1" dirty="0">
                <a:solidFill>
                  <a:srgbClr val="002060"/>
                </a:solidFill>
                <a:latin typeface="Bookman Old Style" panose="02050604050505020204" pitchFamily="18" charset="0"/>
              </a:rPr>
              <a:t>Interactive Input Methods and Graphical User Interfaces: </a:t>
            </a:r>
            <a:r>
              <a:rPr lang="en-US" sz="1975" i="1" dirty="0">
                <a:solidFill>
                  <a:srgbClr val="002060"/>
                </a:solidFill>
                <a:latin typeface="Bookman Old Style" panose="02050604050505020204" pitchFamily="18" charset="0"/>
              </a:rPr>
              <a:t>Graphical Input Data , Logical Classification of Input Devices, Input Functions for Graphical Data, OpenGL Interactive Input-Device Functions, OpenGL Menu Functions, Designing a Graphical User Interface.</a:t>
            </a:r>
          </a:p>
          <a:p>
            <a:pPr marL="845138" algn="just">
              <a:lnSpc>
                <a:spcPct val="150000"/>
              </a:lnSpc>
            </a:pPr>
            <a:r>
              <a:rPr lang="en-US" sz="1975" b="1" i="1" dirty="0">
                <a:solidFill>
                  <a:srgbClr val="002060"/>
                </a:solidFill>
                <a:latin typeface="Bookman Old Style" panose="02050604050505020204" pitchFamily="18" charset="0"/>
              </a:rPr>
              <a:t>Computer Animation: </a:t>
            </a:r>
            <a:r>
              <a:rPr lang="en-US" sz="1975" i="1" dirty="0">
                <a:solidFill>
                  <a:srgbClr val="002060"/>
                </a:solidFill>
                <a:latin typeface="Bookman Old Style" panose="02050604050505020204" pitchFamily="18" charset="0"/>
              </a:rPr>
              <a:t>Design of Animation Sequences, Traditional Animation Techniques, General Computer- Animation Functions, Computer-Animation Languages, Character Animation, Periodic Motions, OpenGL Animation Procedures.</a:t>
            </a:r>
          </a:p>
        </p:txBody>
      </p:sp>
    </p:spTree>
    <p:extLst>
      <p:ext uri="{BB962C8B-B14F-4D97-AF65-F5344CB8AC3E}">
        <p14:creationId xmlns:p14="http://schemas.microsoft.com/office/powerpoint/2010/main" val="18991301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34</a:t>
            </a:r>
          </a:p>
        </p:txBody>
      </p:sp>
      <p:sp>
        <p:nvSpPr>
          <p:cNvPr id="6" name="AutoShape 4" descr="Motivational Quotes for Student Excellence: 50 Powerful [FREE] Inspiration  Templates"/>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pic>
        <p:nvPicPr>
          <p:cNvPr id="9" name="Picture 2" descr="Thank you - An SVG animation by Gilli on Dribbbl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020741" y="1698037"/>
            <a:ext cx="6171259" cy="392708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Inspire Creativity: The 50 Best Graphic Design Quo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5186" y="1665784"/>
            <a:ext cx="4744469" cy="355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9170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4</a:t>
            </a:r>
          </a:p>
        </p:txBody>
      </p:sp>
      <p:sp>
        <p:nvSpPr>
          <p:cNvPr id="7" name="Rounded Rectangle 6"/>
          <p:cNvSpPr/>
          <p:nvPr/>
        </p:nvSpPr>
        <p:spPr>
          <a:xfrm>
            <a:off x="3236148" y="1095963"/>
            <a:ext cx="5870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3D Geometric Transformation</a:t>
            </a:r>
          </a:p>
        </p:txBody>
      </p:sp>
      <p:sp>
        <p:nvSpPr>
          <p:cNvPr id="6" name="Rectangle 5"/>
          <p:cNvSpPr/>
          <p:nvPr/>
        </p:nvSpPr>
        <p:spPr>
          <a:xfrm>
            <a:off x="752593" y="1773297"/>
            <a:ext cx="11138370" cy="4134085"/>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Methods for geometric transformations in three dimensions are extended from two-dimensional methods by including considerations for the z coordinate.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In most cases, this extension is relatively straight forward. However, in some cases—particularly, rotation—the extension to three dimensions is less obvious.</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When we discussed two-dimensional rotations in the </a:t>
            </a:r>
            <a:r>
              <a:rPr lang="en-US" sz="1877" dirty="0" err="1">
                <a:solidFill>
                  <a:srgbClr val="002060"/>
                </a:solidFill>
                <a:latin typeface="Cambria" pitchFamily="18" charset="0"/>
              </a:rPr>
              <a:t>xy</a:t>
            </a:r>
            <a:r>
              <a:rPr lang="en-US" sz="1877" dirty="0">
                <a:solidFill>
                  <a:srgbClr val="002060"/>
                </a:solidFill>
                <a:latin typeface="Cambria" pitchFamily="18" charset="0"/>
              </a:rPr>
              <a:t> plane, we needed to consider only rotations about axes that were perpendicular to the </a:t>
            </a:r>
            <a:r>
              <a:rPr lang="en-US" sz="1877" dirty="0" err="1">
                <a:solidFill>
                  <a:srgbClr val="002060"/>
                </a:solidFill>
                <a:latin typeface="Cambria" pitchFamily="18" charset="0"/>
              </a:rPr>
              <a:t>xy</a:t>
            </a:r>
            <a:r>
              <a:rPr lang="en-US" sz="1877" dirty="0">
                <a:solidFill>
                  <a:srgbClr val="002060"/>
                </a:solidFill>
                <a:latin typeface="Cambria" pitchFamily="18" charset="0"/>
              </a:rPr>
              <a:t> plane.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In three-dimensional space, we can now select any spatial orientation for the rotation axis.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Some graphics packages handle three-dimensional rotation as a composite of three rotations, one for each of the three Cartesian axes. Alternatively, we can set up general rotation equations, given the orientation of a rotation axis and the required rotation angle.</a:t>
            </a:r>
          </a:p>
        </p:txBody>
      </p:sp>
    </p:spTree>
    <p:extLst>
      <p:ext uri="{BB962C8B-B14F-4D97-AF65-F5344CB8AC3E}">
        <p14:creationId xmlns:p14="http://schemas.microsoft.com/office/powerpoint/2010/main" val="28735964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5</a:t>
            </a:r>
          </a:p>
        </p:txBody>
      </p:sp>
      <p:sp>
        <p:nvSpPr>
          <p:cNvPr id="9" name="Rectangle 8"/>
          <p:cNvSpPr/>
          <p:nvPr/>
        </p:nvSpPr>
        <p:spPr>
          <a:xfrm>
            <a:off x="752593" y="1773297"/>
            <a:ext cx="11138370" cy="2690196"/>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A three-dimensional position, expressed in homogeneous coordinates, is represented as a four-element column vector. Thus, each geometric transformation operator is now a 4 × 4 matrix, which </a:t>
            </a:r>
            <a:r>
              <a:rPr lang="en-US" sz="1877" dirty="0" err="1">
                <a:solidFill>
                  <a:srgbClr val="002060"/>
                </a:solidFill>
                <a:latin typeface="Cambria" pitchFamily="18" charset="0"/>
              </a:rPr>
              <a:t>premultiplies</a:t>
            </a:r>
            <a:r>
              <a:rPr lang="en-US" sz="1877" dirty="0">
                <a:solidFill>
                  <a:srgbClr val="002060"/>
                </a:solidFill>
                <a:latin typeface="Cambria" pitchFamily="18" charset="0"/>
              </a:rPr>
              <a:t> a coordinate column vector.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In addition, as in two dimensions, any sequence of transformations is represented as a single matrix, formed by concatenating the matrices for the individual transformations in the sequence.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Each successive matrix in a transformation sequence is concatenated to the left of previous transformation matrices.</a:t>
            </a:r>
          </a:p>
        </p:txBody>
      </p:sp>
      <p:sp>
        <p:nvSpPr>
          <p:cNvPr id="7" name="Rounded Rectangle 6">
            <a:extLst>
              <a:ext uri="{FF2B5EF4-FFF2-40B4-BE49-F238E27FC236}">
                <a16:creationId xmlns:a16="http://schemas.microsoft.com/office/drawing/2014/main" id="{F5D1537C-C251-4A91-AE72-1D257870C136}"/>
              </a:ext>
            </a:extLst>
          </p:cNvPr>
          <p:cNvSpPr/>
          <p:nvPr/>
        </p:nvSpPr>
        <p:spPr>
          <a:xfrm>
            <a:off x="3236148" y="1095963"/>
            <a:ext cx="5870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3D Geometric Transformation</a:t>
            </a:r>
          </a:p>
        </p:txBody>
      </p:sp>
    </p:spTree>
    <p:extLst>
      <p:ext uri="{BB962C8B-B14F-4D97-AF65-F5344CB8AC3E}">
        <p14:creationId xmlns:p14="http://schemas.microsoft.com/office/powerpoint/2010/main" val="534630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2"/>
            <a:ext cx="2408296" cy="699147"/>
          </a:xfrm>
          <a:prstGeom prst="rect">
            <a:avLst/>
          </a:prstGeom>
          <a:noFill/>
        </p:spPr>
        <p:txBody>
          <a:bodyPr wrap="square" rtlCol="0">
            <a:spAutoFit/>
          </a:bodyPr>
          <a:lstStyle/>
          <a:p>
            <a:pPr algn="ctr"/>
            <a:r>
              <a:rPr lang="en-US" sz="1975" b="1" dirty="0">
                <a:solidFill>
                  <a:schemeClr val="bg1"/>
                </a:solidFill>
                <a:latin typeface="Cambria" pitchFamily="18" charset="0"/>
              </a:rPr>
              <a:t>6</a:t>
            </a:r>
          </a:p>
          <a:p>
            <a:pPr algn="ctr"/>
            <a:endParaRPr lang="en-US" sz="1975" b="1" dirty="0">
              <a:solidFill>
                <a:schemeClr val="bg1"/>
              </a:solidFill>
              <a:latin typeface="Cambria" pitchFamily="18" charset="0"/>
            </a:endParaRPr>
          </a:p>
        </p:txBody>
      </p:sp>
      <p:sp>
        <p:nvSpPr>
          <p:cNvPr id="8" name="Rounded Rectangle 7"/>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Translation</a:t>
            </a:r>
          </a:p>
        </p:txBody>
      </p:sp>
      <p:sp>
        <p:nvSpPr>
          <p:cNvPr id="9" name="Rectangle 8"/>
          <p:cNvSpPr/>
          <p:nvPr/>
        </p:nvSpPr>
        <p:spPr>
          <a:xfrm>
            <a:off x="752593" y="1773297"/>
            <a:ext cx="11138370" cy="1823861"/>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A position P = (x, y, z) in three-dimensional space is translated to a location P’= (x’, y’, z’) by adding translation distances </a:t>
            </a:r>
            <a:r>
              <a:rPr lang="en-US" sz="1877" dirty="0" err="1">
                <a:solidFill>
                  <a:srgbClr val="002060"/>
                </a:solidFill>
                <a:latin typeface="Cambria" pitchFamily="18" charset="0"/>
              </a:rPr>
              <a:t>tx</a:t>
            </a:r>
            <a:r>
              <a:rPr lang="en-US" sz="1877" dirty="0">
                <a:solidFill>
                  <a:srgbClr val="002060"/>
                </a:solidFill>
                <a:latin typeface="Cambria" pitchFamily="18" charset="0"/>
              </a:rPr>
              <a:t>, ty, and </a:t>
            </a:r>
            <a:r>
              <a:rPr lang="en-US" sz="1877" dirty="0" err="1">
                <a:solidFill>
                  <a:srgbClr val="002060"/>
                </a:solidFill>
                <a:latin typeface="Cambria" pitchFamily="18" charset="0"/>
              </a:rPr>
              <a:t>tz</a:t>
            </a:r>
            <a:r>
              <a:rPr lang="en-US" sz="1877" dirty="0">
                <a:solidFill>
                  <a:srgbClr val="002060"/>
                </a:solidFill>
                <a:latin typeface="Cambria" pitchFamily="18" charset="0"/>
              </a:rPr>
              <a:t> to the Cartesian coordinates of P:</a:t>
            </a:r>
          </a:p>
          <a:p>
            <a:pPr marL="338682" indent="-338682" algn="just">
              <a:buFont typeface="Wingdings" pitchFamily="2" charset="2"/>
              <a:buChar char="ü"/>
            </a:pPr>
            <a:endParaRPr lang="en-US" sz="1877" dirty="0">
              <a:solidFill>
                <a:srgbClr val="002060"/>
              </a:solidFill>
              <a:latin typeface="Cambria" pitchFamily="18" charset="0"/>
            </a:endParaRPr>
          </a:p>
          <a:p>
            <a:pPr algn="just"/>
            <a:r>
              <a:rPr lang="en-US" sz="1877" b="1" dirty="0">
                <a:solidFill>
                  <a:srgbClr val="002060"/>
                </a:solidFill>
                <a:latin typeface="Cambria" pitchFamily="18" charset="0"/>
              </a:rPr>
              <a:t>                                                 x’ =</a:t>
            </a:r>
            <a:r>
              <a:rPr lang="pl-PL" sz="1877" b="1" dirty="0">
                <a:solidFill>
                  <a:srgbClr val="002060"/>
                </a:solidFill>
                <a:latin typeface="Cambria" pitchFamily="18" charset="0"/>
              </a:rPr>
              <a:t> x + tx, </a:t>
            </a:r>
            <a:r>
              <a:rPr lang="en-US" sz="1877" b="1" dirty="0">
                <a:solidFill>
                  <a:srgbClr val="002060"/>
                </a:solidFill>
                <a:latin typeface="Cambria" pitchFamily="18" charset="0"/>
              </a:rPr>
              <a:t>            </a:t>
            </a:r>
            <a:r>
              <a:rPr lang="pl-PL" sz="1877" b="1" dirty="0">
                <a:solidFill>
                  <a:srgbClr val="002060"/>
                </a:solidFill>
                <a:latin typeface="Cambria" pitchFamily="18" charset="0"/>
              </a:rPr>
              <a:t>y</a:t>
            </a:r>
            <a:r>
              <a:rPr lang="en-US" sz="1877" b="1" dirty="0">
                <a:solidFill>
                  <a:srgbClr val="002060"/>
                </a:solidFill>
                <a:latin typeface="Cambria" pitchFamily="18" charset="0"/>
              </a:rPr>
              <a:t>’ </a:t>
            </a:r>
            <a:r>
              <a:rPr lang="pl-PL" sz="1877" b="1" dirty="0">
                <a:solidFill>
                  <a:srgbClr val="002060"/>
                </a:solidFill>
                <a:latin typeface="Cambria" pitchFamily="18" charset="0"/>
              </a:rPr>
              <a:t>= y + ty, </a:t>
            </a:r>
            <a:r>
              <a:rPr lang="en-US" sz="1877" b="1" dirty="0">
                <a:solidFill>
                  <a:srgbClr val="002060"/>
                </a:solidFill>
                <a:latin typeface="Cambria" pitchFamily="18" charset="0"/>
              </a:rPr>
              <a:t>                 </a:t>
            </a:r>
            <a:r>
              <a:rPr lang="pl-PL" sz="1877" b="1" dirty="0">
                <a:solidFill>
                  <a:srgbClr val="002060"/>
                </a:solidFill>
                <a:latin typeface="Cambria" pitchFamily="18" charset="0"/>
              </a:rPr>
              <a:t>z</a:t>
            </a:r>
            <a:r>
              <a:rPr lang="en-US" sz="1877" b="1" dirty="0">
                <a:solidFill>
                  <a:srgbClr val="002060"/>
                </a:solidFill>
                <a:latin typeface="Cambria" pitchFamily="18" charset="0"/>
              </a:rPr>
              <a:t>’ </a:t>
            </a:r>
            <a:r>
              <a:rPr lang="pl-PL" sz="1877" b="1" dirty="0">
                <a:solidFill>
                  <a:srgbClr val="002060"/>
                </a:solidFill>
                <a:latin typeface="Cambria" pitchFamily="18" charset="0"/>
              </a:rPr>
              <a:t>= z + t</a:t>
            </a:r>
            <a:r>
              <a:rPr lang="en-US" sz="1877" b="1" dirty="0">
                <a:solidFill>
                  <a:srgbClr val="002060"/>
                </a:solidFill>
                <a:latin typeface="Cambria" pitchFamily="18" charset="0"/>
              </a:rPr>
              <a:t>z</a:t>
            </a:r>
          </a:p>
          <a:p>
            <a:pPr algn="just"/>
            <a:endParaRPr lang="en-US" sz="1877" b="1" dirty="0">
              <a:solidFill>
                <a:srgbClr val="002060"/>
              </a:solidFill>
              <a:latin typeface="Cambria" pitchFamily="18" charset="0"/>
            </a:endParaRPr>
          </a:p>
          <a:p>
            <a:pPr marL="338682" indent="-338682" algn="just">
              <a:buFont typeface="Wingdings" panose="05000000000000000000" pitchFamily="2" charset="2"/>
              <a:buChar char="ü"/>
            </a:pPr>
            <a:r>
              <a:rPr lang="en-US" sz="1877" dirty="0">
                <a:solidFill>
                  <a:srgbClr val="002060"/>
                </a:solidFill>
                <a:latin typeface="Cambria" pitchFamily="18" charset="0"/>
              </a:rPr>
              <a:t>Figure below illustrates three-dimensional point translation.</a:t>
            </a:r>
          </a:p>
        </p:txBody>
      </p:sp>
      <p:pic>
        <p:nvPicPr>
          <p:cNvPr id="7" name="Picture 6">
            <a:extLst>
              <a:ext uri="{FF2B5EF4-FFF2-40B4-BE49-F238E27FC236}">
                <a16:creationId xmlns:a16="http://schemas.microsoft.com/office/drawing/2014/main" id="{8554432C-DF01-480F-A18B-FA59E486AF5F}"/>
              </a:ext>
            </a:extLst>
          </p:cNvPr>
          <p:cNvPicPr>
            <a:picLocks noChangeAspect="1"/>
          </p:cNvPicPr>
          <p:nvPr/>
        </p:nvPicPr>
        <p:blipFill>
          <a:blip r:embed="rId2"/>
          <a:stretch>
            <a:fillRect/>
          </a:stretch>
        </p:blipFill>
        <p:spPr>
          <a:xfrm>
            <a:off x="2492963" y="3747675"/>
            <a:ext cx="7356593" cy="2559991"/>
          </a:xfrm>
          <a:prstGeom prst="rect">
            <a:avLst/>
          </a:prstGeom>
        </p:spPr>
      </p:pic>
    </p:spTree>
    <p:extLst>
      <p:ext uri="{BB962C8B-B14F-4D97-AF65-F5344CB8AC3E}">
        <p14:creationId xmlns:p14="http://schemas.microsoft.com/office/powerpoint/2010/main" val="39899727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7</a:t>
            </a:r>
          </a:p>
        </p:txBody>
      </p:sp>
      <p:sp>
        <p:nvSpPr>
          <p:cNvPr id="9" name="Rectangle 8"/>
          <p:cNvSpPr/>
          <p:nvPr/>
        </p:nvSpPr>
        <p:spPr>
          <a:xfrm>
            <a:off x="752593" y="1773296"/>
            <a:ext cx="11138370" cy="957527"/>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We can express these three-dimensional translation operations in matrix form. But now the coordinate positions, P and P’, are represented in homogeneous coordinates with four-element column matrices, and the translation operator T is a 4 × 4 matrix:</a:t>
            </a:r>
          </a:p>
        </p:txBody>
      </p:sp>
      <p:sp>
        <p:nvSpPr>
          <p:cNvPr id="11" name="Rounded Rectangle 7">
            <a:extLst>
              <a:ext uri="{FF2B5EF4-FFF2-40B4-BE49-F238E27FC236}">
                <a16:creationId xmlns:a16="http://schemas.microsoft.com/office/drawing/2014/main" id="{D0B27303-E722-4578-A646-144F70C6093F}"/>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Translation</a:t>
            </a:r>
          </a:p>
        </p:txBody>
      </p:sp>
      <p:sp>
        <p:nvSpPr>
          <p:cNvPr id="13" name="Rectangle 12">
            <a:extLst>
              <a:ext uri="{FF2B5EF4-FFF2-40B4-BE49-F238E27FC236}">
                <a16:creationId xmlns:a16="http://schemas.microsoft.com/office/drawing/2014/main" id="{62D9E897-548F-441A-BF9E-CE74E0747D40}"/>
              </a:ext>
            </a:extLst>
          </p:cNvPr>
          <p:cNvSpPr/>
          <p:nvPr/>
        </p:nvSpPr>
        <p:spPr>
          <a:xfrm>
            <a:off x="752593" y="3181372"/>
            <a:ext cx="5794963" cy="1246305"/>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An object is translated in three dimensions by transforming each of the defining coordinate positions for the object, then reconstructing the object at the new location.</a:t>
            </a:r>
          </a:p>
        </p:txBody>
      </p:sp>
      <p:pic>
        <p:nvPicPr>
          <p:cNvPr id="15" name="Picture 14">
            <a:extLst>
              <a:ext uri="{FF2B5EF4-FFF2-40B4-BE49-F238E27FC236}">
                <a16:creationId xmlns:a16="http://schemas.microsoft.com/office/drawing/2014/main" id="{709F0441-9F7B-454C-98BC-A012D027D035}"/>
              </a:ext>
            </a:extLst>
          </p:cNvPr>
          <p:cNvPicPr>
            <a:picLocks noChangeAspect="1"/>
          </p:cNvPicPr>
          <p:nvPr/>
        </p:nvPicPr>
        <p:blipFill>
          <a:blip r:embed="rId2"/>
          <a:stretch>
            <a:fillRect/>
          </a:stretch>
        </p:blipFill>
        <p:spPr>
          <a:xfrm>
            <a:off x="7601185" y="2672350"/>
            <a:ext cx="4289778" cy="2939168"/>
          </a:xfrm>
          <a:prstGeom prst="rect">
            <a:avLst/>
          </a:prstGeom>
        </p:spPr>
      </p:pic>
      <p:sp>
        <p:nvSpPr>
          <p:cNvPr id="17" name="TextBox 16">
            <a:extLst>
              <a:ext uri="{FF2B5EF4-FFF2-40B4-BE49-F238E27FC236}">
                <a16:creationId xmlns:a16="http://schemas.microsoft.com/office/drawing/2014/main" id="{32146C7D-DE5D-4FF9-AEF8-A5CB7DB84475}"/>
              </a:ext>
            </a:extLst>
          </p:cNvPr>
          <p:cNvSpPr txBox="1"/>
          <p:nvPr/>
        </p:nvSpPr>
        <p:spPr>
          <a:xfrm>
            <a:off x="9482667" y="4388496"/>
            <a:ext cx="908487" cy="395170"/>
          </a:xfrm>
          <a:prstGeom prst="rect">
            <a:avLst/>
          </a:prstGeom>
          <a:noFill/>
        </p:spPr>
        <p:txBody>
          <a:bodyPr wrap="square">
            <a:spAutoFit/>
          </a:bodyPr>
          <a:lstStyle/>
          <a:p>
            <a:r>
              <a:rPr lang="en-IN" sz="1975" b="1" dirty="0">
                <a:latin typeface="Cambria" panose="02040503050406030204" pitchFamily="18" charset="0"/>
                <a:ea typeface="Cambria" panose="02040503050406030204" pitchFamily="18" charset="0"/>
              </a:rPr>
              <a:t>or</a:t>
            </a:r>
          </a:p>
        </p:txBody>
      </p:sp>
    </p:spTree>
    <p:extLst>
      <p:ext uri="{BB962C8B-B14F-4D97-AF65-F5344CB8AC3E}">
        <p14:creationId xmlns:p14="http://schemas.microsoft.com/office/powerpoint/2010/main" val="2295766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8</a:t>
            </a:r>
          </a:p>
        </p:txBody>
      </p:sp>
      <p:sp>
        <p:nvSpPr>
          <p:cNvPr id="9" name="Rectangle 8"/>
          <p:cNvSpPr/>
          <p:nvPr/>
        </p:nvSpPr>
        <p:spPr>
          <a:xfrm>
            <a:off x="752593" y="1773296"/>
            <a:ext cx="11138370" cy="668749"/>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 For an object represented as a set of polygon surfaces, we translate each vertex for each surface (Figure below) and redisplay the polygon facets at the translated positions.</a:t>
            </a:r>
          </a:p>
        </p:txBody>
      </p:sp>
      <p:sp>
        <p:nvSpPr>
          <p:cNvPr id="10" name="Rounded Rectangle 7">
            <a:extLst>
              <a:ext uri="{FF2B5EF4-FFF2-40B4-BE49-F238E27FC236}">
                <a16:creationId xmlns:a16="http://schemas.microsoft.com/office/drawing/2014/main" id="{5B2ECF8A-ADB1-418F-A09E-8178E464C454}"/>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Translation</a:t>
            </a:r>
          </a:p>
        </p:txBody>
      </p:sp>
      <p:pic>
        <p:nvPicPr>
          <p:cNvPr id="6" name="Picture 5">
            <a:extLst>
              <a:ext uri="{FF2B5EF4-FFF2-40B4-BE49-F238E27FC236}">
                <a16:creationId xmlns:a16="http://schemas.microsoft.com/office/drawing/2014/main" id="{DCFB6452-97BB-42CF-8529-5697151CA4A9}"/>
              </a:ext>
            </a:extLst>
          </p:cNvPr>
          <p:cNvPicPr>
            <a:picLocks noChangeAspect="1"/>
          </p:cNvPicPr>
          <p:nvPr/>
        </p:nvPicPr>
        <p:blipFill>
          <a:blip r:embed="rId2"/>
          <a:stretch>
            <a:fillRect/>
          </a:stretch>
        </p:blipFill>
        <p:spPr>
          <a:xfrm>
            <a:off x="2803407" y="2751667"/>
            <a:ext cx="7732889" cy="3010370"/>
          </a:xfrm>
          <a:prstGeom prst="rect">
            <a:avLst/>
          </a:prstGeom>
        </p:spPr>
      </p:pic>
    </p:spTree>
    <p:extLst>
      <p:ext uri="{BB962C8B-B14F-4D97-AF65-F5344CB8AC3E}">
        <p14:creationId xmlns:p14="http://schemas.microsoft.com/office/powerpoint/2010/main" val="8649880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9</a:t>
            </a:r>
          </a:p>
        </p:txBody>
      </p:sp>
      <p:sp>
        <p:nvSpPr>
          <p:cNvPr id="10" name="Rectangle 9"/>
          <p:cNvSpPr/>
          <p:nvPr/>
        </p:nvSpPr>
        <p:spPr>
          <a:xfrm>
            <a:off x="752593" y="1773297"/>
            <a:ext cx="10837333" cy="2112639"/>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An inverse of a three-dimensional translation matrix is obtained using the same procedures that we applied in a two-dimensional translation.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That is, we negate the translation distances </a:t>
            </a:r>
            <a:r>
              <a:rPr lang="en-US" sz="1877" dirty="0" err="1">
                <a:solidFill>
                  <a:srgbClr val="002060"/>
                </a:solidFill>
                <a:latin typeface="Cambria" pitchFamily="18" charset="0"/>
              </a:rPr>
              <a:t>tx</a:t>
            </a:r>
            <a:r>
              <a:rPr lang="en-US" sz="1877" dirty="0">
                <a:solidFill>
                  <a:srgbClr val="002060"/>
                </a:solidFill>
                <a:latin typeface="Cambria" pitchFamily="18" charset="0"/>
              </a:rPr>
              <a:t>, ty, and </a:t>
            </a:r>
            <a:r>
              <a:rPr lang="en-US" sz="1877" dirty="0" err="1">
                <a:solidFill>
                  <a:srgbClr val="002060"/>
                </a:solidFill>
                <a:latin typeface="Cambria" pitchFamily="18" charset="0"/>
              </a:rPr>
              <a:t>tz</a:t>
            </a:r>
            <a:r>
              <a:rPr lang="en-US" sz="1877" dirty="0">
                <a:solidFill>
                  <a:srgbClr val="002060"/>
                </a:solidFill>
                <a:latin typeface="Cambria" pitchFamily="18" charset="0"/>
              </a:rPr>
              <a:t>.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This produces a translation in the opposite direction, and the product of a translation matrix and its inverse is the identity matrix.</a:t>
            </a:r>
          </a:p>
        </p:txBody>
      </p:sp>
      <p:sp>
        <p:nvSpPr>
          <p:cNvPr id="8" name="Rounded Rectangle 7">
            <a:extLst>
              <a:ext uri="{FF2B5EF4-FFF2-40B4-BE49-F238E27FC236}">
                <a16:creationId xmlns:a16="http://schemas.microsoft.com/office/drawing/2014/main" id="{6BD1BD70-72A1-4AD6-89E2-6FCC5B2BB01B}"/>
              </a:ext>
            </a:extLst>
          </p:cNvPr>
          <p:cNvSpPr/>
          <p:nvPr/>
        </p:nvSpPr>
        <p:spPr>
          <a:xfrm>
            <a:off x="3386667" y="1095963"/>
            <a:ext cx="556918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Three-Dimensional Translation</a:t>
            </a:r>
          </a:p>
        </p:txBody>
      </p:sp>
    </p:spTree>
    <p:extLst>
      <p:ext uri="{BB962C8B-B14F-4D97-AF65-F5344CB8AC3E}">
        <p14:creationId xmlns:p14="http://schemas.microsoft.com/office/powerpoint/2010/main" val="468320544"/>
      </p:ext>
    </p:extLst>
  </p:cSld>
  <p:clrMapOvr>
    <a:masterClrMapping/>
  </p:clrMapOvr>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BE25ECD4-79A2-4AC1-8122-1434017AB399}" vid="{962F2259-9D74-4044-95CC-5E6CDDFD606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0</TotalTime>
  <Words>2547</Words>
  <Application>Microsoft Office PowerPoint</Application>
  <PresentationFormat>Widescreen</PresentationFormat>
  <Paragraphs>307</Paragraphs>
  <Slides>34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Bookman Old Style</vt:lpstr>
      <vt:lpstr>Calibri</vt:lpstr>
      <vt:lpstr>Cambria</vt:lpstr>
      <vt:lpstr>Wingdings</vt:lpstr>
      <vt:lpstr>Theme1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Yogesh Neelappa</dc:creator>
  <cp:lastModifiedBy>Yogesh Neelappa</cp:lastModifiedBy>
  <cp:revision>1</cp:revision>
  <dcterms:created xsi:type="dcterms:W3CDTF">2026-01-25T13:21:44Z</dcterms:created>
  <dcterms:modified xsi:type="dcterms:W3CDTF">2026-01-25T13:22:15Z</dcterms:modified>
</cp:coreProperties>
</file>